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51" r:id="rId1"/>
    <p:sldMasterId id="2147483869" r:id="rId2"/>
  </p:sldMasterIdLst>
  <p:notesMasterIdLst>
    <p:notesMasterId r:id="rId24"/>
  </p:notesMasterIdLst>
  <p:handoutMasterIdLst>
    <p:handoutMasterId r:id="rId25"/>
  </p:handoutMasterIdLst>
  <p:sldIdLst>
    <p:sldId id="256" r:id="rId3"/>
    <p:sldId id="1050" r:id="rId4"/>
    <p:sldId id="1035" r:id="rId5"/>
    <p:sldId id="258" r:id="rId6"/>
    <p:sldId id="1047" r:id="rId7"/>
    <p:sldId id="1048" r:id="rId8"/>
    <p:sldId id="1014" r:id="rId9"/>
    <p:sldId id="1044" r:id="rId10"/>
    <p:sldId id="1049" r:id="rId11"/>
    <p:sldId id="1041" r:id="rId12"/>
    <p:sldId id="1051" r:id="rId13"/>
    <p:sldId id="1043" r:id="rId14"/>
    <p:sldId id="1040" r:id="rId15"/>
    <p:sldId id="1024" r:id="rId16"/>
    <p:sldId id="1027" r:id="rId17"/>
    <p:sldId id="1029" r:id="rId18"/>
    <p:sldId id="1032" r:id="rId19"/>
    <p:sldId id="1037" r:id="rId20"/>
    <p:sldId id="1038" r:id="rId21"/>
    <p:sldId id="1018" r:id="rId22"/>
    <p:sldId id="102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F1DE"/>
    <a:srgbClr val="15ABEC"/>
    <a:srgbClr val="002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26" autoAdjust="0"/>
  </p:normalViewPr>
  <p:slideViewPr>
    <p:cSldViewPr snapToGrid="0">
      <p:cViewPr varScale="1">
        <p:scale>
          <a:sx n="135" d="100"/>
          <a:sy n="135" d="100"/>
        </p:scale>
        <p:origin x="1292" y="7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75" d="100"/>
          <a:sy n="75" d="100"/>
        </p:scale>
        <p:origin x="3390"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A8272-2025-430E-B59C-23F6A25C1A19}"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78A92155-AE50-4679-B362-48BCF7F1E04A}">
      <dgm:prSet phldrT="[Text]"/>
      <dgm:spPr/>
      <dgm:t>
        <a:bodyPr/>
        <a:lstStyle/>
        <a:p>
          <a:r>
            <a:rPr lang="en-GB" dirty="0"/>
            <a:t>Security &amp; Governance</a:t>
          </a:r>
        </a:p>
      </dgm:t>
    </dgm:pt>
    <dgm:pt modelId="{1CA4D739-7BCD-426C-9528-82F61DDEAC0C}" type="parTrans" cxnId="{3B7EC462-A18B-4F05-8660-115374536318}">
      <dgm:prSet/>
      <dgm:spPr/>
      <dgm:t>
        <a:bodyPr/>
        <a:lstStyle/>
        <a:p>
          <a:endParaRPr lang="en-GB"/>
        </a:p>
      </dgm:t>
    </dgm:pt>
    <dgm:pt modelId="{68C70061-7F3E-4E3A-A974-77C17DA8198E}" type="sibTrans" cxnId="{3B7EC462-A18B-4F05-8660-115374536318}">
      <dgm:prSet/>
      <dgm:spPr/>
      <dgm:t>
        <a:bodyPr/>
        <a:lstStyle/>
        <a:p>
          <a:endParaRPr lang="en-GB"/>
        </a:p>
      </dgm:t>
    </dgm:pt>
    <dgm:pt modelId="{2F8F721E-23CF-495A-BCCE-54E92B3D9254}">
      <dgm:prSet phldrT="[Text]" custT="1"/>
      <dgm:spPr/>
      <dgm:t>
        <a:bodyPr/>
        <a:lstStyle/>
        <a:p>
          <a:pPr>
            <a:buChar char="•"/>
          </a:pPr>
          <a:r>
            <a:rPr lang="en-GB" sz="1050" dirty="0">
              <a:solidFill>
                <a:schemeClr val="bg1"/>
              </a:solidFill>
            </a:rPr>
            <a:t>Swiftly adopt regulatory requirements</a:t>
          </a:r>
        </a:p>
      </dgm:t>
    </dgm:pt>
    <dgm:pt modelId="{5DF21293-C450-4B25-8F15-E9EBEA06B2E5}" type="parTrans" cxnId="{2C12EBCB-22E7-4D70-AA6C-84EF7F8ED0A6}">
      <dgm:prSet/>
      <dgm:spPr/>
      <dgm:t>
        <a:bodyPr/>
        <a:lstStyle/>
        <a:p>
          <a:endParaRPr lang="en-GB"/>
        </a:p>
      </dgm:t>
    </dgm:pt>
    <dgm:pt modelId="{E76A94E0-6186-4A24-B05E-DA4025C2DECE}" type="sibTrans" cxnId="{2C12EBCB-22E7-4D70-AA6C-84EF7F8ED0A6}">
      <dgm:prSet/>
      <dgm:spPr/>
      <dgm:t>
        <a:bodyPr/>
        <a:lstStyle/>
        <a:p>
          <a:endParaRPr lang="en-GB"/>
        </a:p>
      </dgm:t>
    </dgm:pt>
    <dgm:pt modelId="{2BC0FDA8-248C-485C-968A-090EB4453473}">
      <dgm:prSet custT="1"/>
      <dgm:spPr/>
      <dgm:t>
        <a:bodyPr/>
        <a:lstStyle/>
        <a:p>
          <a:endParaRPr lang="en-GB" sz="1050" dirty="0">
            <a:solidFill>
              <a:schemeClr val="bg1"/>
            </a:solidFill>
          </a:endParaRPr>
        </a:p>
      </dgm:t>
    </dgm:pt>
    <dgm:pt modelId="{98FE7F46-63DA-458F-8879-E998587FC58D}" type="parTrans" cxnId="{0EEE36EB-B893-4528-BE6B-2035CA7F3944}">
      <dgm:prSet/>
      <dgm:spPr/>
      <dgm:t>
        <a:bodyPr/>
        <a:lstStyle/>
        <a:p>
          <a:endParaRPr lang="en-GB"/>
        </a:p>
      </dgm:t>
    </dgm:pt>
    <dgm:pt modelId="{8D7B3F9D-DC0D-404C-A014-0833EBFE7B3D}" type="sibTrans" cxnId="{0EEE36EB-B893-4528-BE6B-2035CA7F3944}">
      <dgm:prSet/>
      <dgm:spPr/>
      <dgm:t>
        <a:bodyPr/>
        <a:lstStyle/>
        <a:p>
          <a:endParaRPr lang="en-GB"/>
        </a:p>
      </dgm:t>
    </dgm:pt>
    <dgm:pt modelId="{87260563-9376-42E1-8BC4-909877B5C4A2}">
      <dgm:prSet custT="1"/>
      <dgm:spPr/>
      <dgm:t>
        <a:bodyPr/>
        <a:lstStyle/>
        <a:p>
          <a:endParaRPr lang="en-GB" sz="1050" dirty="0">
            <a:solidFill>
              <a:schemeClr val="bg1"/>
            </a:solidFill>
          </a:endParaRPr>
        </a:p>
      </dgm:t>
    </dgm:pt>
    <dgm:pt modelId="{22B00263-D89E-4278-8B85-B506A9B107F5}" type="parTrans" cxnId="{C587AB0C-428A-4BDC-9892-3CFAF2055461}">
      <dgm:prSet/>
      <dgm:spPr/>
      <dgm:t>
        <a:bodyPr/>
        <a:lstStyle/>
        <a:p>
          <a:endParaRPr lang="en-GB"/>
        </a:p>
      </dgm:t>
    </dgm:pt>
    <dgm:pt modelId="{D33E9D06-BC98-4127-95B2-0E6A05D6FCE0}" type="sibTrans" cxnId="{C587AB0C-428A-4BDC-9892-3CFAF2055461}">
      <dgm:prSet/>
      <dgm:spPr/>
      <dgm:t>
        <a:bodyPr/>
        <a:lstStyle/>
        <a:p>
          <a:endParaRPr lang="en-GB"/>
        </a:p>
      </dgm:t>
    </dgm:pt>
    <dgm:pt modelId="{7AB90085-3792-4F10-AA5A-998968DDC570}">
      <dgm:prSet custT="1"/>
      <dgm:spPr/>
      <dgm:t>
        <a:bodyPr/>
        <a:lstStyle/>
        <a:p>
          <a:r>
            <a:rPr lang="en-GB" sz="1050" dirty="0">
              <a:solidFill>
                <a:schemeClr val="bg1"/>
              </a:solidFill>
            </a:rPr>
            <a:t>Data Trust</a:t>
          </a:r>
        </a:p>
      </dgm:t>
    </dgm:pt>
    <dgm:pt modelId="{B26E707E-C5A0-48EE-8301-D9286F4ACF8A}" type="sibTrans" cxnId="{72EAC298-A65E-4640-AECA-C917B6AFA393}">
      <dgm:prSet/>
      <dgm:spPr/>
      <dgm:t>
        <a:bodyPr/>
        <a:lstStyle/>
        <a:p>
          <a:endParaRPr lang="en-GB"/>
        </a:p>
      </dgm:t>
    </dgm:pt>
    <dgm:pt modelId="{AE49C13C-61DD-44EE-A67E-8ECD113ADC1A}" type="parTrans" cxnId="{72EAC298-A65E-4640-AECA-C917B6AFA393}">
      <dgm:prSet/>
      <dgm:spPr/>
      <dgm:t>
        <a:bodyPr/>
        <a:lstStyle/>
        <a:p>
          <a:endParaRPr lang="en-GB"/>
        </a:p>
      </dgm:t>
    </dgm:pt>
    <dgm:pt modelId="{26630818-2D6A-4661-9E12-BC8BDCE7DB4B}">
      <dgm:prSet custT="1"/>
      <dgm:spPr/>
      <dgm:t>
        <a:bodyPr/>
        <a:lstStyle/>
        <a:p>
          <a:r>
            <a:rPr lang="en-GB" sz="1050" dirty="0" err="1">
              <a:solidFill>
                <a:schemeClr val="bg1"/>
              </a:solidFill>
            </a:rPr>
            <a:t>Distrubuted</a:t>
          </a:r>
          <a:r>
            <a:rPr lang="en-GB" sz="1050" dirty="0">
              <a:solidFill>
                <a:schemeClr val="bg1"/>
              </a:solidFill>
            </a:rPr>
            <a:t> &amp; Decentralised governance</a:t>
          </a:r>
        </a:p>
      </dgm:t>
    </dgm:pt>
    <dgm:pt modelId="{866752A2-D5BA-41DB-AE28-D2895DAE3D25}" type="sibTrans" cxnId="{440D8A2E-ADAC-4502-B8FE-EFC5E8AE94F1}">
      <dgm:prSet/>
      <dgm:spPr/>
      <dgm:t>
        <a:bodyPr/>
        <a:lstStyle/>
        <a:p>
          <a:endParaRPr lang="en-GB"/>
        </a:p>
      </dgm:t>
    </dgm:pt>
    <dgm:pt modelId="{6EAA21BF-D2F1-45D0-B9F5-5B282DCB9CF2}" type="parTrans" cxnId="{440D8A2E-ADAC-4502-B8FE-EFC5E8AE94F1}">
      <dgm:prSet/>
      <dgm:spPr/>
      <dgm:t>
        <a:bodyPr/>
        <a:lstStyle/>
        <a:p>
          <a:endParaRPr lang="en-GB"/>
        </a:p>
      </dgm:t>
    </dgm:pt>
    <dgm:pt modelId="{57F4B3D7-C76A-4D48-A8E3-4BA2A6447657}" type="pres">
      <dgm:prSet presAssocID="{BF5A8272-2025-430E-B59C-23F6A25C1A19}" presName="Name0" presStyleCnt="0">
        <dgm:presLayoutVars>
          <dgm:dir/>
          <dgm:animLvl val="lvl"/>
          <dgm:resizeHandles val="exact"/>
        </dgm:presLayoutVars>
      </dgm:prSet>
      <dgm:spPr/>
    </dgm:pt>
    <dgm:pt modelId="{95FA6094-F731-415C-8AF1-8F0799A22A1F}" type="pres">
      <dgm:prSet presAssocID="{78A92155-AE50-4679-B362-48BCF7F1E04A}" presName="linNode" presStyleCnt="0"/>
      <dgm:spPr/>
    </dgm:pt>
    <dgm:pt modelId="{9948CE6B-0F1D-4B90-A7E2-EAF81789903B}" type="pres">
      <dgm:prSet presAssocID="{78A92155-AE50-4679-B362-48BCF7F1E04A}" presName="parTx" presStyleLbl="revTx" presStyleIdx="0" presStyleCnt="1">
        <dgm:presLayoutVars>
          <dgm:chMax val="1"/>
          <dgm:bulletEnabled val="1"/>
        </dgm:presLayoutVars>
      </dgm:prSet>
      <dgm:spPr/>
    </dgm:pt>
    <dgm:pt modelId="{4FC23E36-E024-4ADA-8FF5-184EBC69C166}" type="pres">
      <dgm:prSet presAssocID="{78A92155-AE50-4679-B362-48BCF7F1E04A}" presName="bracket" presStyleLbl="parChTrans1D1" presStyleIdx="0" presStyleCnt="1"/>
      <dgm:spPr/>
    </dgm:pt>
    <dgm:pt modelId="{F1FAF1D9-1152-4AFE-AB57-D3E2AA61661B}" type="pres">
      <dgm:prSet presAssocID="{78A92155-AE50-4679-B362-48BCF7F1E04A}" presName="spH" presStyleCnt="0"/>
      <dgm:spPr/>
    </dgm:pt>
    <dgm:pt modelId="{97C49A36-B579-463A-B490-D50568E48D69}" type="pres">
      <dgm:prSet presAssocID="{78A92155-AE50-4679-B362-48BCF7F1E04A}" presName="desTx" presStyleLbl="node1" presStyleIdx="0" presStyleCnt="1" custScaleX="95624" custLinFactNeighborX="-13280">
        <dgm:presLayoutVars>
          <dgm:bulletEnabled val="1"/>
        </dgm:presLayoutVars>
      </dgm:prSet>
      <dgm:spPr/>
    </dgm:pt>
  </dgm:ptLst>
  <dgm:cxnLst>
    <dgm:cxn modelId="{C587AB0C-428A-4BDC-9892-3CFAF2055461}" srcId="{78A92155-AE50-4679-B362-48BCF7F1E04A}" destId="{87260563-9376-42E1-8BC4-909877B5C4A2}" srcOrd="3" destOrd="0" parTransId="{22B00263-D89E-4278-8B85-B506A9B107F5}" sibTransId="{D33E9D06-BC98-4127-95B2-0E6A05D6FCE0}"/>
    <dgm:cxn modelId="{440D8A2E-ADAC-4502-B8FE-EFC5E8AE94F1}" srcId="{78A92155-AE50-4679-B362-48BCF7F1E04A}" destId="{26630818-2D6A-4661-9E12-BC8BDCE7DB4B}" srcOrd="2" destOrd="0" parTransId="{6EAA21BF-D2F1-45D0-B9F5-5B282DCB9CF2}" sibTransId="{866752A2-D5BA-41DB-AE28-D2895DAE3D25}"/>
    <dgm:cxn modelId="{3B7EC462-A18B-4F05-8660-115374536318}" srcId="{BF5A8272-2025-430E-B59C-23F6A25C1A19}" destId="{78A92155-AE50-4679-B362-48BCF7F1E04A}" srcOrd="0" destOrd="0" parTransId="{1CA4D739-7BCD-426C-9528-82F61DDEAC0C}" sibTransId="{68C70061-7F3E-4E3A-A974-77C17DA8198E}"/>
    <dgm:cxn modelId="{2D34F143-09FF-4A4C-8C05-E0BF3CA426B7}" type="presOf" srcId="{87260563-9376-42E1-8BC4-909877B5C4A2}" destId="{97C49A36-B579-463A-B490-D50568E48D69}" srcOrd="0" destOrd="3" presId="urn:diagrams.loki3.com/BracketList"/>
    <dgm:cxn modelId="{75C80C4B-3BF7-48E7-A2DF-CE367DE996DF}" type="presOf" srcId="{78A92155-AE50-4679-B362-48BCF7F1E04A}" destId="{9948CE6B-0F1D-4B90-A7E2-EAF81789903B}" srcOrd="0" destOrd="0" presId="urn:diagrams.loki3.com/BracketList"/>
    <dgm:cxn modelId="{5D338C7B-6C6F-4F91-B152-5D25B168FC49}" type="presOf" srcId="{26630818-2D6A-4661-9E12-BC8BDCE7DB4B}" destId="{97C49A36-B579-463A-B490-D50568E48D69}" srcOrd="0" destOrd="2" presId="urn:diagrams.loki3.com/BracketList"/>
    <dgm:cxn modelId="{72EAC298-A65E-4640-AECA-C917B6AFA393}" srcId="{78A92155-AE50-4679-B362-48BCF7F1E04A}" destId="{7AB90085-3792-4F10-AA5A-998968DDC570}" srcOrd="4" destOrd="0" parTransId="{AE49C13C-61DD-44EE-A67E-8ECD113ADC1A}" sibTransId="{B26E707E-C5A0-48EE-8301-D9286F4ACF8A}"/>
    <dgm:cxn modelId="{5357DCA1-10A7-4CE2-9DC4-71D736205B4D}" type="presOf" srcId="{2F8F721E-23CF-495A-BCCE-54E92B3D9254}" destId="{97C49A36-B579-463A-B490-D50568E48D69}" srcOrd="0" destOrd="0" presId="urn:diagrams.loki3.com/BracketList"/>
    <dgm:cxn modelId="{1380FEB1-A762-46B1-B9E4-5A1D398EAE93}" type="presOf" srcId="{2BC0FDA8-248C-485C-968A-090EB4453473}" destId="{97C49A36-B579-463A-B490-D50568E48D69}" srcOrd="0" destOrd="1" presId="urn:diagrams.loki3.com/BracketList"/>
    <dgm:cxn modelId="{A2CC94C3-3609-4D23-AB7E-A526BF60CC70}" type="presOf" srcId="{7AB90085-3792-4F10-AA5A-998968DDC570}" destId="{97C49A36-B579-463A-B490-D50568E48D69}" srcOrd="0" destOrd="4" presId="urn:diagrams.loki3.com/BracketList"/>
    <dgm:cxn modelId="{2C12EBCB-22E7-4D70-AA6C-84EF7F8ED0A6}" srcId="{78A92155-AE50-4679-B362-48BCF7F1E04A}" destId="{2F8F721E-23CF-495A-BCCE-54E92B3D9254}" srcOrd="0" destOrd="0" parTransId="{5DF21293-C450-4B25-8F15-E9EBEA06B2E5}" sibTransId="{E76A94E0-6186-4A24-B05E-DA4025C2DECE}"/>
    <dgm:cxn modelId="{0EEE36EB-B893-4528-BE6B-2035CA7F3944}" srcId="{78A92155-AE50-4679-B362-48BCF7F1E04A}" destId="{2BC0FDA8-248C-485C-968A-090EB4453473}" srcOrd="1" destOrd="0" parTransId="{98FE7F46-63DA-458F-8879-E998587FC58D}" sibTransId="{8D7B3F9D-DC0D-404C-A014-0833EBFE7B3D}"/>
    <dgm:cxn modelId="{3F1816F9-D4EF-4475-9E76-AC2176D26838}" type="presOf" srcId="{BF5A8272-2025-430E-B59C-23F6A25C1A19}" destId="{57F4B3D7-C76A-4D48-A8E3-4BA2A6447657}" srcOrd="0" destOrd="0" presId="urn:diagrams.loki3.com/BracketList"/>
    <dgm:cxn modelId="{53D174F3-7FDD-4138-ADE6-5335E2FD0372}" type="presParOf" srcId="{57F4B3D7-C76A-4D48-A8E3-4BA2A6447657}" destId="{95FA6094-F731-415C-8AF1-8F0799A22A1F}" srcOrd="0" destOrd="0" presId="urn:diagrams.loki3.com/BracketList"/>
    <dgm:cxn modelId="{1CD4A7B7-7239-46E1-8E64-99F07D2AD46A}" type="presParOf" srcId="{95FA6094-F731-415C-8AF1-8F0799A22A1F}" destId="{9948CE6B-0F1D-4B90-A7E2-EAF81789903B}" srcOrd="0" destOrd="0" presId="urn:diagrams.loki3.com/BracketList"/>
    <dgm:cxn modelId="{85E51573-8E3B-4587-88BC-C4D416284D6D}" type="presParOf" srcId="{95FA6094-F731-415C-8AF1-8F0799A22A1F}" destId="{4FC23E36-E024-4ADA-8FF5-184EBC69C166}" srcOrd="1" destOrd="0" presId="urn:diagrams.loki3.com/BracketList"/>
    <dgm:cxn modelId="{60285C2A-30AC-40E5-B985-85F534349BC8}" type="presParOf" srcId="{95FA6094-F731-415C-8AF1-8F0799A22A1F}" destId="{F1FAF1D9-1152-4AFE-AB57-D3E2AA61661B}" srcOrd="2" destOrd="0" presId="urn:diagrams.loki3.com/BracketList"/>
    <dgm:cxn modelId="{3A640A74-8EAC-4FBC-895B-0C32C0503116}" type="presParOf" srcId="{95FA6094-F731-415C-8AF1-8F0799A22A1F}" destId="{97C49A36-B579-463A-B490-D50568E48D69}" srcOrd="3" destOrd="0" presId="urn:diagrams.loki3.com/BracketList"/>
  </dgm:cxnLst>
  <dgm:bg>
    <a:solidFill>
      <a:srgbClr val="00B050"/>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8CE6B-0F1D-4B90-A7E2-EAF81789903B}">
      <dsp:nvSpPr>
        <dsp:cNvPr id="0" name=""/>
        <dsp:cNvSpPr/>
      </dsp:nvSpPr>
      <dsp:spPr>
        <a:xfrm>
          <a:off x="136319" y="76269"/>
          <a:ext cx="2217712" cy="820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GB" sz="2600" kern="1200" dirty="0"/>
            <a:t>Security &amp; Governance</a:t>
          </a:r>
        </a:p>
      </dsp:txBody>
      <dsp:txXfrm>
        <a:off x="136319" y="76269"/>
        <a:ext cx="2217712" cy="820462"/>
      </dsp:txXfrm>
    </dsp:sp>
    <dsp:sp modelId="{4FC23E36-E024-4ADA-8FF5-184EBC69C166}">
      <dsp:nvSpPr>
        <dsp:cNvPr id="0" name=""/>
        <dsp:cNvSpPr/>
      </dsp:nvSpPr>
      <dsp:spPr>
        <a:xfrm>
          <a:off x="2354031" y="50629"/>
          <a:ext cx="443542" cy="87174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C49A36-B579-463A-B490-D50568E48D69}">
      <dsp:nvSpPr>
        <dsp:cNvPr id="0" name=""/>
        <dsp:cNvSpPr/>
      </dsp:nvSpPr>
      <dsp:spPr>
        <a:xfrm>
          <a:off x="2951430" y="50629"/>
          <a:ext cx="5768208" cy="8717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GB" sz="1050" kern="1200" dirty="0">
              <a:solidFill>
                <a:schemeClr val="bg1"/>
              </a:solidFill>
            </a:rPr>
            <a:t>Swiftly adopt regulatory requirements</a:t>
          </a:r>
        </a:p>
        <a:p>
          <a:pPr marL="57150" lvl="1" indent="-57150" algn="l" defTabSz="466725">
            <a:lnSpc>
              <a:spcPct val="90000"/>
            </a:lnSpc>
            <a:spcBef>
              <a:spcPct val="0"/>
            </a:spcBef>
            <a:spcAft>
              <a:spcPct val="15000"/>
            </a:spcAft>
            <a:buChar char="•"/>
          </a:pPr>
          <a:endParaRPr lang="en-GB" sz="1050" kern="1200" dirty="0">
            <a:solidFill>
              <a:schemeClr val="bg1"/>
            </a:solidFill>
          </a:endParaRPr>
        </a:p>
        <a:p>
          <a:pPr marL="57150" lvl="1" indent="-57150" algn="l" defTabSz="466725">
            <a:lnSpc>
              <a:spcPct val="90000"/>
            </a:lnSpc>
            <a:spcBef>
              <a:spcPct val="0"/>
            </a:spcBef>
            <a:spcAft>
              <a:spcPct val="15000"/>
            </a:spcAft>
            <a:buChar char="•"/>
          </a:pPr>
          <a:r>
            <a:rPr lang="en-GB" sz="1050" kern="1200" dirty="0" err="1">
              <a:solidFill>
                <a:schemeClr val="bg1"/>
              </a:solidFill>
            </a:rPr>
            <a:t>Distrubuted</a:t>
          </a:r>
          <a:r>
            <a:rPr lang="en-GB" sz="1050" kern="1200" dirty="0">
              <a:solidFill>
                <a:schemeClr val="bg1"/>
              </a:solidFill>
            </a:rPr>
            <a:t> &amp; Decentralised governance</a:t>
          </a:r>
        </a:p>
        <a:p>
          <a:pPr marL="57150" lvl="1" indent="-57150" algn="l" defTabSz="466725">
            <a:lnSpc>
              <a:spcPct val="90000"/>
            </a:lnSpc>
            <a:spcBef>
              <a:spcPct val="0"/>
            </a:spcBef>
            <a:spcAft>
              <a:spcPct val="15000"/>
            </a:spcAft>
            <a:buChar char="•"/>
          </a:pPr>
          <a:endParaRPr lang="en-GB" sz="1050" kern="1200" dirty="0">
            <a:solidFill>
              <a:schemeClr val="bg1"/>
            </a:solidFill>
          </a:endParaRPr>
        </a:p>
        <a:p>
          <a:pPr marL="57150" lvl="1" indent="-57150" algn="l" defTabSz="466725">
            <a:lnSpc>
              <a:spcPct val="90000"/>
            </a:lnSpc>
            <a:spcBef>
              <a:spcPct val="0"/>
            </a:spcBef>
            <a:spcAft>
              <a:spcPct val="15000"/>
            </a:spcAft>
            <a:buChar char="•"/>
          </a:pPr>
          <a:r>
            <a:rPr lang="en-GB" sz="1050" kern="1200" dirty="0">
              <a:solidFill>
                <a:schemeClr val="bg1"/>
              </a:solidFill>
            </a:rPr>
            <a:t>Data Trust</a:t>
          </a:r>
        </a:p>
      </dsp:txBody>
      <dsp:txXfrm>
        <a:off x="2951430" y="50629"/>
        <a:ext cx="5768208" cy="87174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26B98C-713B-4B72-A4D4-019F5DA80C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C270BE1-CA36-4E08-BA4E-AC3C07DBA5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62039D-F6B0-4B3D-87CD-5EA4BC8D3B27}" type="datetimeFigureOut">
              <a:rPr lang="en-US" smtClean="0"/>
              <a:t>9/20/2023</a:t>
            </a:fld>
            <a:endParaRPr lang="en-US" dirty="0"/>
          </a:p>
        </p:txBody>
      </p:sp>
      <p:sp>
        <p:nvSpPr>
          <p:cNvPr id="4" name="Footer Placeholder 3">
            <a:extLst>
              <a:ext uri="{FF2B5EF4-FFF2-40B4-BE49-F238E27FC236}">
                <a16:creationId xmlns:a16="http://schemas.microsoft.com/office/drawing/2014/main" id="{87346B8E-2606-4769-BF30-459644BE4B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BEC229D-172E-43E4-8A96-CF0E11D3D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3B6B68-6C65-4B67-BFEC-C9B9E8911328}" type="slidenum">
              <a:rPr lang="en-US" smtClean="0"/>
              <a:t>‹#›</a:t>
            </a:fld>
            <a:endParaRPr lang="en-US" dirty="0"/>
          </a:p>
        </p:txBody>
      </p:sp>
    </p:spTree>
    <p:extLst>
      <p:ext uri="{BB962C8B-B14F-4D97-AF65-F5344CB8AC3E}">
        <p14:creationId xmlns:p14="http://schemas.microsoft.com/office/powerpoint/2010/main" val="1730898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246888" y="3134806"/>
            <a:ext cx="6373368" cy="569829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EB9A72EB-8446-4162-8400-EAE51CA4B002}"/>
              </a:ext>
            </a:extLst>
          </p:cNvPr>
          <p:cNvSpPr>
            <a:spLocks noGrp="1" noRot="1" noChangeAspect="1"/>
          </p:cNvSpPr>
          <p:nvPr>
            <p:ph type="sldImg" idx="2"/>
          </p:nvPr>
        </p:nvSpPr>
        <p:spPr>
          <a:xfrm>
            <a:off x="1333500" y="658368"/>
            <a:ext cx="4191000" cy="2357438"/>
          </a:xfrm>
          <a:prstGeom prst="rect">
            <a:avLst/>
          </a:prstGeom>
          <a:noFill/>
          <a:ln w="12700">
            <a:solidFill>
              <a:prstClr val="black"/>
            </a:solidFill>
          </a:ln>
        </p:spPr>
        <p:txBody>
          <a:bodyPr vert="horz" lIns="91440" tIns="45720" rIns="91440" bIns="45720" rtlCol="0" anchor="ctr"/>
          <a:lstStyle/>
          <a:p>
            <a:endParaRPr lang="en-US" dirty="0"/>
          </a:p>
        </p:txBody>
      </p:sp>
      <p:sp>
        <p:nvSpPr>
          <p:cNvPr id="10" name="TextBox 9">
            <a:extLst>
              <a:ext uri="{FF2B5EF4-FFF2-40B4-BE49-F238E27FC236}">
                <a16:creationId xmlns:a16="http://schemas.microsoft.com/office/drawing/2014/main" id="{F59BBFC6-D472-4F66-A33B-98EEDC87B9D3}"/>
              </a:ext>
            </a:extLst>
          </p:cNvPr>
          <p:cNvSpPr txBox="1"/>
          <p:nvPr/>
        </p:nvSpPr>
        <p:spPr>
          <a:xfrm rot="16200000">
            <a:off x="-840060" y="1686780"/>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11" name="TextBox 10">
            <a:extLst>
              <a:ext uri="{FF2B5EF4-FFF2-40B4-BE49-F238E27FC236}">
                <a16:creationId xmlns:a16="http://schemas.microsoft.com/office/drawing/2014/main" id="{DA573FBF-EDF7-4974-B2B2-CF1E73B474F9}"/>
              </a:ext>
            </a:extLst>
          </p:cNvPr>
          <p:cNvSpPr txBox="1"/>
          <p:nvPr/>
        </p:nvSpPr>
        <p:spPr>
          <a:xfrm rot="5400000">
            <a:off x="5396148" y="1686780"/>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23" name="TextBox 22">
            <a:extLst>
              <a:ext uri="{FF2B5EF4-FFF2-40B4-BE49-F238E27FC236}">
                <a16:creationId xmlns:a16="http://schemas.microsoft.com/office/drawing/2014/main" id="{92C8F8D4-DFC9-4259-86F5-A4F987BA15DE}"/>
              </a:ext>
            </a:extLst>
          </p:cNvPr>
          <p:cNvSpPr txBox="1"/>
          <p:nvPr/>
        </p:nvSpPr>
        <p:spPr>
          <a:xfrm>
            <a:off x="246888" y="8887968"/>
            <a:ext cx="6290183" cy="184666"/>
          </a:xfrm>
          <a:prstGeom prst="rect">
            <a:avLst/>
          </a:prstGeom>
          <a:noFill/>
        </p:spPr>
        <p:txBody>
          <a:bodyPr wrap="none" lIns="0" tIns="0" rIns="0" bIns="0" rtlCol="0" anchor="b" anchorCtr="0">
            <a:spAutoFit/>
          </a:bodyPr>
          <a:lstStyle/>
          <a:p>
            <a:pPr marL="228600" indent="-228600"/>
            <a:fld id="{E1F39F5E-4058-4856-B2BD-0FDE5C1B6221}" type="slidenum">
              <a:rPr lang="en-US" sz="600" smtClean="0"/>
              <a:t>‹#›</a:t>
            </a:fld>
            <a:r>
              <a:rPr lang="en-US" sz="600" dirty="0"/>
              <a:t>	© 2021 Gartner, Inc. and/or its affiliates. All rights reserved. Gartner is a registered trademark of Gartner, Inc. or its affiliates.</a:t>
            </a:r>
            <a:br>
              <a:rPr lang="en-US" sz="600" dirty="0"/>
            </a:br>
            <a:r>
              <a:rPr lang="en-US" sz="600" b="1" dirty="0"/>
              <a:t>INTERNAL — FOR INTERNAL USE ONLY or RESTRICTED [CHOOSE ONE — DELETE AS APPROPRIATE]</a:t>
            </a:r>
            <a:r>
              <a:rPr lang="en-US" sz="600" dirty="0"/>
              <a:t> | Version X.X | Last updated [insert date format: DD Month YYYY]</a:t>
            </a:r>
          </a:p>
        </p:txBody>
      </p:sp>
      <p:sp>
        <p:nvSpPr>
          <p:cNvPr id="26" name="TextBox 25">
            <a:extLst>
              <a:ext uri="{FF2B5EF4-FFF2-40B4-BE49-F238E27FC236}">
                <a16:creationId xmlns:a16="http://schemas.microsoft.com/office/drawing/2014/main" id="{EF32A807-544A-4EBE-989F-ECAA016BF8D1}"/>
              </a:ext>
            </a:extLst>
          </p:cNvPr>
          <p:cNvSpPr txBox="1"/>
          <p:nvPr/>
        </p:nvSpPr>
        <p:spPr>
          <a:xfrm>
            <a:off x="246887" y="128016"/>
            <a:ext cx="6327648" cy="244682"/>
          </a:xfrm>
          <a:prstGeom prst="rect">
            <a:avLst/>
          </a:prstGeom>
          <a:noFill/>
        </p:spPr>
        <p:txBody>
          <a:bodyPr wrap="square" lIns="0" rtlCol="0">
            <a:spAutoFit/>
          </a:bodyPr>
          <a:lstStyle/>
          <a:p>
            <a:pPr>
              <a:lnSpc>
                <a:spcPct val="90000"/>
              </a:lnSpc>
            </a:pPr>
            <a:r>
              <a:rPr lang="en-US" sz="1100" b="1" dirty="0">
                <a:solidFill>
                  <a:schemeClr val="tx1"/>
                </a:solidFill>
              </a:rPr>
              <a:t>Presentation Title</a:t>
            </a:r>
          </a:p>
        </p:txBody>
      </p:sp>
    </p:spTree>
    <p:extLst>
      <p:ext uri="{BB962C8B-B14F-4D97-AF65-F5344CB8AC3E}">
        <p14:creationId xmlns:p14="http://schemas.microsoft.com/office/powerpoint/2010/main" val="922378356"/>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Aft>
        <a:spcPts val="600"/>
      </a:spcAft>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US" dirty="0"/>
              <a:t>Ver 2020-1119</a:t>
            </a:r>
          </a:p>
          <a:p>
            <a:endParaRPr lang="en-US" dirty="0"/>
          </a:p>
        </p:txBody>
      </p:sp>
      <p:sp>
        <p:nvSpPr>
          <p:cNvPr id="4" name="Rectangle 103">
            <a:extLst>
              <a:ext uri="{FF2B5EF4-FFF2-40B4-BE49-F238E27FC236}">
                <a16:creationId xmlns:a16="http://schemas.microsoft.com/office/drawing/2014/main" id="{B3772AE2-76C5-43EB-BBF0-1E8DDB46AEB7}"/>
              </a:ext>
            </a:extLst>
          </p:cNvPr>
          <p:cNvSpPr>
            <a:spLocks noChangeArrowheads="1"/>
          </p:cNvSpPr>
          <p:nvPr/>
        </p:nvSpPr>
        <p:spPr bwMode="gray">
          <a:xfrm>
            <a:off x="3862389" y="655411"/>
            <a:ext cx="2618422" cy="420582"/>
          </a:xfrm>
          <a:prstGeom prst="rect">
            <a:avLst/>
          </a:prstGeom>
          <a:noFill/>
          <a:ln w="9525">
            <a:noFill/>
            <a:miter lim="800000"/>
            <a:headEnd/>
            <a:tailEnd/>
          </a:ln>
        </p:spPr>
        <p:txBody>
          <a:bodyPr wrap="square" lIns="65028" tIns="25377" rIns="65028" bIns="25377">
            <a:spAutoFit/>
          </a:bodyPr>
          <a:lstStyle/>
          <a:p>
            <a:pPr algn="l" defTabSz="947738">
              <a:lnSpc>
                <a:spcPct val="100000"/>
              </a:lnSpc>
              <a:spcBef>
                <a:spcPct val="0"/>
              </a:spcBef>
              <a:spcAft>
                <a:spcPct val="0"/>
              </a:spcAft>
            </a:pPr>
            <a:r>
              <a:rPr lang="en-US" sz="1200" dirty="0">
                <a:solidFill>
                  <a:srgbClr val="000000"/>
                </a:solidFill>
              </a:rPr>
              <a:t>Presenter's Name</a:t>
            </a:r>
          </a:p>
          <a:p>
            <a:pPr algn="l" defTabSz="947738">
              <a:lnSpc>
                <a:spcPct val="100000"/>
              </a:lnSpc>
              <a:spcBef>
                <a:spcPct val="0"/>
              </a:spcBef>
              <a:spcAft>
                <a:spcPct val="0"/>
              </a:spcAft>
            </a:pPr>
            <a:r>
              <a:rPr lang="en-US" sz="1200" dirty="0">
                <a:solidFill>
                  <a:srgbClr val="000000"/>
                </a:solidFill>
              </a:rPr>
              <a:t>Presenter's Name</a:t>
            </a:r>
          </a:p>
        </p:txBody>
      </p:sp>
    </p:spTree>
    <p:extLst>
      <p:ext uri="{BB962C8B-B14F-4D97-AF65-F5344CB8AC3E}">
        <p14:creationId xmlns:p14="http://schemas.microsoft.com/office/powerpoint/2010/main" val="410466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a:noFill/>
          <a:ln w="12700">
            <a:solidFill>
              <a:prstClr val="black"/>
            </a:solidFill>
          </a:ln>
        </p:spPr>
      </p:sp>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GB" sz="1200" dirty="0"/>
              <a:t>In today's ever-changing business world, organizations know they need to make the most of their extensive data to gain valuable insights. However, dealing with the challenges of data and analytics can be tough.</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dirty="0"/>
              <a:t>"Enterprises navigate data complexity to thrive in a fast-paced market, while Microsoft Fabric offers simplicity through </a:t>
            </a:r>
            <a:r>
              <a:rPr lang="en-GB" dirty="0" err="1"/>
              <a:t>OneLake</a:t>
            </a:r>
            <a:r>
              <a:rPr lang="en-GB" dirty="0"/>
              <a:t> and Unified Analytics. Let's delve into the details."</a:t>
            </a:r>
          </a:p>
          <a:p>
            <a:r>
              <a:rPr lang="en-GB" sz="1200" dirty="0"/>
              <a:t>Microsoft Fabric is a comprehensive solution designed to address the complex data and analytics challenges faced by modern enterprises. </a:t>
            </a:r>
            <a:endParaRPr lang="en-US" sz="1200" dirty="0"/>
          </a:p>
          <a:p>
            <a:endParaRPr lang="en-US" dirty="0"/>
          </a:p>
        </p:txBody>
      </p:sp>
    </p:spTree>
    <p:extLst>
      <p:ext uri="{BB962C8B-B14F-4D97-AF65-F5344CB8AC3E}">
        <p14:creationId xmlns:p14="http://schemas.microsoft.com/office/powerpoint/2010/main" val="2897810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8057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1757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90906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9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284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endParaRPr lang="en-US" dirty="0"/>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766617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endParaRPr lang="en-US" dirty="0"/>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73585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94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25331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37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63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08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952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60283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910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4110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8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8488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7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28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04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7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41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946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3929" r:id="rId1"/>
    <p:sldLayoutId id="2147483852" r:id="rId2"/>
    <p:sldLayoutId id="2147483854" r:id="rId3"/>
    <p:sldLayoutId id="2147483855" r:id="rId4"/>
    <p:sldLayoutId id="2147483856" r:id="rId5"/>
    <p:sldLayoutId id="2147483857" r:id="rId6"/>
    <p:sldLayoutId id="2147483858" r:id="rId7"/>
    <p:sldLayoutId id="2147483859" r:id="rId8"/>
    <p:sldLayoutId id="2147483860" r:id="rId9"/>
    <p:sldLayoutId id="2147483943" r:id="rId10"/>
    <p:sldLayoutId id="2147483944" r:id="rId11"/>
    <p:sldLayoutId id="2147483863" r:id="rId12"/>
    <p:sldLayoutId id="2147483864" r:id="rId13"/>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4" userDrawn="1">
          <p15:clr>
            <a:srgbClr val="5ACBF0"/>
          </p15:clr>
        </p15:guide>
        <p15:guide id="27" orient="horz" pos="396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496023"/>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945" r:id="rId8"/>
    <p:sldLayoutId id="2147483946" r:id="rId9"/>
    <p:sldLayoutId id="2147483882"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77.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image" Target="../media/image78.emf"/></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6.png"/><Relationship Id="rId1" Type="http://schemas.openxmlformats.org/officeDocument/2006/relationships/slideLayout" Target="../slideLayouts/slideLayout4.xml"/><Relationship Id="rId5" Type="http://schemas.openxmlformats.org/officeDocument/2006/relationships/image" Target="../media/image88.emf"/><Relationship Id="rId4" Type="http://schemas.openxmlformats.org/officeDocument/2006/relationships/image" Target="../media/image42.svg"/></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92.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2.svg"/><Relationship Id="rId3" Type="http://schemas.openxmlformats.org/officeDocument/2006/relationships/image" Target="../media/image94.png"/><Relationship Id="rId7" Type="http://schemas.openxmlformats.org/officeDocument/2006/relationships/image" Target="../media/image45.png"/><Relationship Id="rId12" Type="http://schemas.openxmlformats.org/officeDocument/2006/relationships/image" Target="../media/image41.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11" Type="http://schemas.openxmlformats.org/officeDocument/2006/relationships/image" Target="../media/image40.svg"/><Relationship Id="rId5" Type="http://schemas.openxmlformats.org/officeDocument/2006/relationships/image" Target="../media/image96.png"/><Relationship Id="rId10" Type="http://schemas.openxmlformats.org/officeDocument/2006/relationships/image" Target="../media/image39.png"/><Relationship Id="rId4" Type="http://schemas.openxmlformats.org/officeDocument/2006/relationships/image" Target="../media/image95.png"/><Relationship Id="rId9" Type="http://schemas.openxmlformats.org/officeDocument/2006/relationships/image" Target="../media/image9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diagramQuickStyle" Target="../diagrams/quickStyle1.xml"/><Relationship Id="rId5" Type="http://schemas.openxmlformats.org/officeDocument/2006/relationships/image" Target="../media/image10.png"/><Relationship Id="rId10" Type="http://schemas.openxmlformats.org/officeDocument/2006/relationships/diagramLayout" Target="../diagrams/layout1.xml"/><Relationship Id="rId4" Type="http://schemas.openxmlformats.org/officeDocument/2006/relationships/image" Target="../media/image9.png"/><Relationship Id="rId9" Type="http://schemas.openxmlformats.org/officeDocument/2006/relationships/diagramData" Target="../diagrams/data1.xml"/><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em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30.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hyperlink" Target="https://medium.com/azure-data-lake/connecting-your-own-hadoop-or-spark-to-azure-data-lake-store-93d426d6a5f4" TargetMode="External"/><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2.png"/><Relationship Id="rId9" Type="http://schemas.openxmlformats.org/officeDocument/2006/relationships/image" Target="../media/image36.sv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21" Type="http://schemas.openxmlformats.org/officeDocument/2006/relationships/image" Target="../media/image64.svg"/><Relationship Id="rId34" Type="http://schemas.openxmlformats.org/officeDocument/2006/relationships/image" Target="../media/image43.png"/><Relationship Id="rId7" Type="http://schemas.openxmlformats.org/officeDocument/2006/relationships/image" Target="../media/image51.emf"/><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33" Type="http://schemas.openxmlformats.org/officeDocument/2006/relationships/hyperlink" Target="https://medium.com/azure-data-lake/connecting-your-own-hadoop-or-spark-to-azure-data-lake-store-93d426d6a5f4" TargetMode="External"/><Relationship Id="rId2" Type="http://schemas.openxmlformats.org/officeDocument/2006/relationships/notesSlide" Target="../notesSlides/notesSlide4.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50.emf"/><Relationship Id="rId11" Type="http://schemas.openxmlformats.org/officeDocument/2006/relationships/image" Target="../media/image54.svg"/><Relationship Id="rId24" Type="http://schemas.openxmlformats.org/officeDocument/2006/relationships/image" Target="../media/image67.png"/><Relationship Id="rId32" Type="http://schemas.openxmlformats.org/officeDocument/2006/relationships/image" Target="../media/image32.png"/><Relationship Id="rId37" Type="http://schemas.openxmlformats.org/officeDocument/2006/relationships/image" Target="../media/image74.emf"/><Relationship Id="rId5" Type="http://schemas.openxmlformats.org/officeDocument/2006/relationships/image" Target="../media/image47.png"/><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1.png"/><Relationship Id="rId36" Type="http://schemas.openxmlformats.org/officeDocument/2006/relationships/image" Target="../media/image73.png"/><Relationship Id="rId10" Type="http://schemas.openxmlformats.org/officeDocument/2006/relationships/image" Target="../media/image53.png"/><Relationship Id="rId19" Type="http://schemas.openxmlformats.org/officeDocument/2006/relationships/image" Target="../media/image62.svg"/><Relationship Id="rId31" Type="http://schemas.openxmlformats.org/officeDocument/2006/relationships/image" Target="../media/image31.png"/><Relationship Id="rId4" Type="http://schemas.openxmlformats.org/officeDocument/2006/relationships/image" Target="../media/image49.svg"/><Relationship Id="rId9" Type="http://schemas.openxmlformats.org/officeDocument/2006/relationships/image" Target="../media/image1.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image" Target="../media/image30.png"/><Relationship Id="rId35" Type="http://schemas.openxmlformats.org/officeDocument/2006/relationships/image" Target="../media/image44.svg"/><Relationship Id="rId8" Type="http://schemas.openxmlformats.org/officeDocument/2006/relationships/image" Target="../media/image52.png"/><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FCB5E3-C9DA-87E2-7FA9-7E76CDE4D51B}"/>
              </a:ext>
            </a:extLst>
          </p:cNvPr>
          <p:cNvSpPr/>
          <p:nvPr/>
        </p:nvSpPr>
        <p:spPr>
          <a:xfrm>
            <a:off x="-75695" y="-9940"/>
            <a:ext cx="12278785" cy="6858000"/>
          </a:xfrm>
          <a:prstGeom prst="rect">
            <a:avLst/>
          </a:prstGeom>
          <a:solidFill>
            <a:srgbClr val="03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3" name="Title 2">
            <a:extLst>
              <a:ext uri="{FF2B5EF4-FFF2-40B4-BE49-F238E27FC236}">
                <a16:creationId xmlns:a16="http://schemas.microsoft.com/office/drawing/2014/main" id="{A3E7B705-E8FD-4837-9D53-2B873FFB1A35}"/>
              </a:ext>
            </a:extLst>
          </p:cNvPr>
          <p:cNvSpPr>
            <a:spLocks noGrp="1"/>
          </p:cNvSpPr>
          <p:nvPr>
            <p:ph type="ctrTitle"/>
          </p:nvPr>
        </p:nvSpPr>
        <p:spPr>
          <a:xfrm>
            <a:off x="2167128" y="1815465"/>
            <a:ext cx="6450098" cy="1993392"/>
          </a:xfrm>
        </p:spPr>
        <p:txBody>
          <a:bodyPr/>
          <a:lstStyle/>
          <a:p>
            <a:r>
              <a:rPr lang="en-GB" dirty="0"/>
              <a:t>Empowering Enterprises with Microsoft Fabric</a:t>
            </a:r>
            <a:r>
              <a:rPr lang="en-GB" sz="2000" dirty="0"/>
              <a:t> </a:t>
            </a:r>
            <a:br>
              <a:rPr lang="en-GB" sz="2000" dirty="0"/>
            </a:br>
            <a:br>
              <a:rPr lang="en-GB" sz="2000" dirty="0"/>
            </a:br>
            <a:r>
              <a:rPr lang="en-GB" sz="2000" dirty="0"/>
              <a:t>The Ultimate Analytics Solution for </a:t>
            </a:r>
            <a:r>
              <a:rPr lang="en-GB" sz="2000" dirty="0" err="1"/>
              <a:t>Onelake</a:t>
            </a:r>
            <a:r>
              <a:rPr lang="en-GB" sz="2000" dirty="0"/>
              <a:t> &amp; Lakehouse</a:t>
            </a:r>
            <a:endParaRPr lang="en-US" sz="2000" dirty="0"/>
          </a:p>
        </p:txBody>
      </p:sp>
      <p:sp>
        <p:nvSpPr>
          <p:cNvPr id="2" name="Subtitle 2">
            <a:extLst>
              <a:ext uri="{FF2B5EF4-FFF2-40B4-BE49-F238E27FC236}">
                <a16:creationId xmlns:a16="http://schemas.microsoft.com/office/drawing/2014/main" id="{D6676C6B-8147-EEEB-9DD8-02D36994E320}"/>
              </a:ext>
            </a:extLst>
          </p:cNvPr>
          <p:cNvSpPr>
            <a:spLocks noGrp="1"/>
          </p:cNvSpPr>
          <p:nvPr>
            <p:ph type="subTitle" idx="1" hasCustomPrompt="1"/>
          </p:nvPr>
        </p:nvSpPr>
        <p:spPr>
          <a:xfrm>
            <a:off x="2167128" y="4360082"/>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Nagaraj Sengodan</a:t>
            </a:r>
          </a:p>
        </p:txBody>
      </p:sp>
      <p:sp>
        <p:nvSpPr>
          <p:cNvPr id="9" name="Rectangle 8">
            <a:extLst>
              <a:ext uri="{FF2B5EF4-FFF2-40B4-BE49-F238E27FC236}">
                <a16:creationId xmlns:a16="http://schemas.microsoft.com/office/drawing/2014/main" id="{58A26F66-027C-38A0-7F60-47955CCA9CDD}"/>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pic>
        <p:nvPicPr>
          <p:cNvPr id="13" name="Picture 12">
            <a:extLst>
              <a:ext uri="{FF2B5EF4-FFF2-40B4-BE49-F238E27FC236}">
                <a16:creationId xmlns:a16="http://schemas.microsoft.com/office/drawing/2014/main" id="{DF25F33F-77D4-15BA-5B4B-2BF34ABAB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0165" y="4460559"/>
            <a:ext cx="2283838" cy="2283838"/>
          </a:xfrm>
          <a:prstGeom prst="rect">
            <a:avLst/>
          </a:prstGeom>
        </p:spPr>
      </p:pic>
    </p:spTree>
    <p:extLst>
      <p:ext uri="{BB962C8B-B14F-4D97-AF65-F5344CB8AC3E}">
        <p14:creationId xmlns:p14="http://schemas.microsoft.com/office/powerpoint/2010/main" val="356751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5791A-7F39-3CB9-FDFA-F28E52A7301B}"/>
              </a:ext>
            </a:extLst>
          </p:cNvPr>
          <p:cNvSpPr>
            <a:spLocks noGrp="1"/>
          </p:cNvSpPr>
          <p:nvPr>
            <p:ph type="title"/>
          </p:nvPr>
        </p:nvSpPr>
        <p:spPr/>
        <p:txBody>
          <a:bodyPr/>
          <a:lstStyle/>
          <a:p>
            <a:r>
              <a:rPr lang="en-GB" dirty="0"/>
              <a:t>Q &amp; A</a:t>
            </a:r>
          </a:p>
        </p:txBody>
      </p:sp>
    </p:spTree>
    <p:extLst>
      <p:ext uri="{BB962C8B-B14F-4D97-AF65-F5344CB8AC3E}">
        <p14:creationId xmlns:p14="http://schemas.microsoft.com/office/powerpoint/2010/main" val="1923176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89D20-8163-CDCE-D10A-6511379B8353}"/>
              </a:ext>
            </a:extLst>
          </p:cNvPr>
          <p:cNvSpPr>
            <a:spLocks noGrp="1"/>
          </p:cNvSpPr>
          <p:nvPr>
            <p:ph type="title"/>
          </p:nvPr>
        </p:nvSpPr>
        <p:spPr/>
        <p:txBody>
          <a:bodyPr/>
          <a:lstStyle/>
          <a:p>
            <a:r>
              <a:rPr lang="en-GB" dirty="0"/>
              <a:t>Thank You…</a:t>
            </a:r>
          </a:p>
        </p:txBody>
      </p:sp>
      <p:grpSp>
        <p:nvGrpSpPr>
          <p:cNvPr id="20" name="Group 19">
            <a:extLst>
              <a:ext uri="{FF2B5EF4-FFF2-40B4-BE49-F238E27FC236}">
                <a16:creationId xmlns:a16="http://schemas.microsoft.com/office/drawing/2014/main" id="{92D74406-4923-5EDD-099D-CC633E2207F2}"/>
              </a:ext>
            </a:extLst>
          </p:cNvPr>
          <p:cNvGrpSpPr/>
          <p:nvPr/>
        </p:nvGrpSpPr>
        <p:grpSpPr>
          <a:xfrm>
            <a:off x="1391610" y="579748"/>
            <a:ext cx="10340142" cy="2649518"/>
            <a:chOff x="1391610" y="579748"/>
            <a:chExt cx="10340142" cy="2649518"/>
          </a:xfrm>
        </p:grpSpPr>
        <p:pic>
          <p:nvPicPr>
            <p:cNvPr id="4" name="Picture 3">
              <a:extLst>
                <a:ext uri="{FF2B5EF4-FFF2-40B4-BE49-F238E27FC236}">
                  <a16:creationId xmlns:a16="http://schemas.microsoft.com/office/drawing/2014/main" id="{C8F32AA8-8795-EAF1-C6CB-50968E0DE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238" y="579748"/>
              <a:ext cx="2421903" cy="2421903"/>
            </a:xfrm>
            <a:prstGeom prst="rect">
              <a:avLst/>
            </a:prstGeom>
          </p:spPr>
        </p:pic>
        <p:sp>
          <p:nvSpPr>
            <p:cNvPr id="7" name="TextBox 6">
              <a:extLst>
                <a:ext uri="{FF2B5EF4-FFF2-40B4-BE49-F238E27FC236}">
                  <a16:creationId xmlns:a16="http://schemas.microsoft.com/office/drawing/2014/main" id="{B501284E-8D76-D64B-B4F1-7A31F027915D}"/>
                </a:ext>
              </a:extLst>
            </p:cNvPr>
            <p:cNvSpPr txBox="1"/>
            <p:nvPr/>
          </p:nvSpPr>
          <p:spPr>
            <a:xfrm>
              <a:off x="7771316" y="2859934"/>
              <a:ext cx="3960436" cy="369332"/>
            </a:xfrm>
            <a:prstGeom prst="rect">
              <a:avLst/>
            </a:prstGeom>
            <a:noFill/>
          </p:spPr>
          <p:txBody>
            <a:bodyPr wrap="square">
              <a:spAutoFit/>
            </a:bodyPr>
            <a:lstStyle/>
            <a:p>
              <a:pPr algn="r"/>
              <a:r>
                <a:rPr lang="en-GB" sz="1800" b="0" i="0" u="none" strike="noStrike" dirty="0">
                  <a:solidFill>
                    <a:srgbClr val="000000"/>
                  </a:solidFill>
                  <a:effectLst/>
                  <a:latin typeface="Calibri" panose="020F0502020204030204" pitchFamily="34" charset="0"/>
                </a:rPr>
                <a:t>https://forms.gle/FVyh14LGYnXvnPdQ9</a:t>
              </a:r>
              <a:r>
                <a:rPr lang="en-GB" dirty="0"/>
                <a:t> </a:t>
              </a:r>
            </a:p>
          </p:txBody>
        </p:sp>
        <p:sp>
          <p:nvSpPr>
            <p:cNvPr id="16" name="Arrow: Right 15">
              <a:extLst>
                <a:ext uri="{FF2B5EF4-FFF2-40B4-BE49-F238E27FC236}">
                  <a16:creationId xmlns:a16="http://schemas.microsoft.com/office/drawing/2014/main" id="{36FD2F84-D21C-223D-5458-8B43EFA096C2}"/>
                </a:ext>
              </a:extLst>
            </p:cNvPr>
            <p:cNvSpPr/>
            <p:nvPr/>
          </p:nvSpPr>
          <p:spPr>
            <a:xfrm>
              <a:off x="6496669" y="1691544"/>
              <a:ext cx="1139042"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7" name="Text Placeholder 3">
              <a:extLst>
                <a:ext uri="{FF2B5EF4-FFF2-40B4-BE49-F238E27FC236}">
                  <a16:creationId xmlns:a16="http://schemas.microsoft.com/office/drawing/2014/main" id="{0393AADC-4028-009E-824E-E999758D008A}"/>
                </a:ext>
              </a:extLst>
            </p:cNvPr>
            <p:cNvSpPr txBox="1">
              <a:spLocks/>
            </p:cNvSpPr>
            <p:nvPr/>
          </p:nvSpPr>
          <p:spPr>
            <a:xfrm>
              <a:off x="1391610" y="1403018"/>
              <a:ext cx="4303722" cy="1133644"/>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3600" b="1" dirty="0">
                  <a:solidFill>
                    <a:srgbClr val="000000"/>
                  </a:solidFill>
                  <a:latin typeface="Segoe UI"/>
                </a:rPr>
                <a:t>Feedback</a:t>
              </a:r>
            </a:p>
            <a:p>
              <a:pPr>
                <a:spcBef>
                  <a:spcPts val="200"/>
                </a:spcBef>
                <a:defRPr/>
              </a:pPr>
              <a:r>
                <a:rPr lang="en-GB" sz="3600" dirty="0">
                  <a:solidFill>
                    <a:srgbClr val="000000"/>
                  </a:solidFill>
                  <a:latin typeface="Segoe UI"/>
                </a:rPr>
                <a:t>Help us improve</a:t>
              </a:r>
              <a:endParaRPr lang="en-US" sz="3600" dirty="0">
                <a:solidFill>
                  <a:srgbClr val="000000"/>
                </a:solidFill>
                <a:latin typeface="Segoe UI"/>
              </a:endParaRPr>
            </a:p>
          </p:txBody>
        </p:sp>
      </p:grpSp>
      <p:grpSp>
        <p:nvGrpSpPr>
          <p:cNvPr id="21" name="Group 20">
            <a:extLst>
              <a:ext uri="{FF2B5EF4-FFF2-40B4-BE49-F238E27FC236}">
                <a16:creationId xmlns:a16="http://schemas.microsoft.com/office/drawing/2014/main" id="{47AE1A60-5604-28B7-9BA0-4F95673AC852}"/>
              </a:ext>
            </a:extLst>
          </p:cNvPr>
          <p:cNvGrpSpPr/>
          <p:nvPr/>
        </p:nvGrpSpPr>
        <p:grpSpPr>
          <a:xfrm>
            <a:off x="1391610" y="4374030"/>
            <a:ext cx="10340142" cy="1826248"/>
            <a:chOff x="1391610" y="1403018"/>
            <a:chExt cx="10340142" cy="1826248"/>
          </a:xfrm>
        </p:grpSpPr>
        <p:sp>
          <p:nvSpPr>
            <p:cNvPr id="23" name="TextBox 22">
              <a:extLst>
                <a:ext uri="{FF2B5EF4-FFF2-40B4-BE49-F238E27FC236}">
                  <a16:creationId xmlns:a16="http://schemas.microsoft.com/office/drawing/2014/main" id="{65A40953-36E8-6E4A-EC19-CF05C8D265C4}"/>
                </a:ext>
              </a:extLst>
            </p:cNvPr>
            <p:cNvSpPr txBox="1"/>
            <p:nvPr/>
          </p:nvSpPr>
          <p:spPr>
            <a:xfrm>
              <a:off x="3671740" y="2859934"/>
              <a:ext cx="8060012" cy="369332"/>
            </a:xfrm>
            <a:prstGeom prst="rect">
              <a:avLst/>
            </a:prstGeom>
            <a:noFill/>
          </p:spPr>
          <p:txBody>
            <a:bodyPr wrap="square">
              <a:spAutoFit/>
            </a:bodyPr>
            <a:lstStyle/>
            <a:p>
              <a:pPr algn="r"/>
              <a:r>
                <a:rPr lang="en-GB" sz="1800" b="0" i="0" u="none" strike="noStrike" dirty="0">
                  <a:solidFill>
                    <a:srgbClr val="000000"/>
                  </a:solidFill>
                  <a:effectLst/>
                  <a:latin typeface="Calibri" panose="020F0502020204030204" pitchFamily="34" charset="0"/>
                </a:rPr>
                <a:t>https://github.com/KRSNagaraj/Empowering-Enterprises-with-Microsoft-Fabric</a:t>
              </a:r>
              <a:endParaRPr lang="en-GB" dirty="0"/>
            </a:p>
          </p:txBody>
        </p:sp>
        <p:sp>
          <p:nvSpPr>
            <p:cNvPr id="24" name="Arrow: Right 23">
              <a:extLst>
                <a:ext uri="{FF2B5EF4-FFF2-40B4-BE49-F238E27FC236}">
                  <a16:creationId xmlns:a16="http://schemas.microsoft.com/office/drawing/2014/main" id="{9914E5DC-308A-8FAD-44C1-EC74DBDC0706}"/>
                </a:ext>
              </a:extLst>
            </p:cNvPr>
            <p:cNvSpPr/>
            <p:nvPr/>
          </p:nvSpPr>
          <p:spPr>
            <a:xfrm>
              <a:off x="6496669" y="1691544"/>
              <a:ext cx="1139042"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5" name="Text Placeholder 3">
              <a:extLst>
                <a:ext uri="{FF2B5EF4-FFF2-40B4-BE49-F238E27FC236}">
                  <a16:creationId xmlns:a16="http://schemas.microsoft.com/office/drawing/2014/main" id="{F9F7213C-665A-EDD6-3C94-9C7B4D3CA09B}"/>
                </a:ext>
              </a:extLst>
            </p:cNvPr>
            <p:cNvSpPr txBox="1">
              <a:spLocks/>
            </p:cNvSpPr>
            <p:nvPr/>
          </p:nvSpPr>
          <p:spPr>
            <a:xfrm>
              <a:off x="1391610" y="1403018"/>
              <a:ext cx="4303722" cy="1133644"/>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3600" b="1" dirty="0" err="1">
                  <a:solidFill>
                    <a:srgbClr val="000000"/>
                  </a:solidFill>
                  <a:latin typeface="Segoe UI"/>
                </a:rPr>
                <a:t>Github</a:t>
              </a:r>
              <a:endParaRPr lang="en-GB" sz="3600" b="1" dirty="0">
                <a:solidFill>
                  <a:srgbClr val="000000"/>
                </a:solidFill>
                <a:latin typeface="Segoe UI"/>
              </a:endParaRPr>
            </a:p>
            <a:p>
              <a:pPr>
                <a:spcBef>
                  <a:spcPts val="200"/>
                </a:spcBef>
                <a:defRPr/>
              </a:pPr>
              <a:r>
                <a:rPr lang="en-GB" sz="3600" dirty="0">
                  <a:solidFill>
                    <a:srgbClr val="000000"/>
                  </a:solidFill>
                  <a:latin typeface="Segoe UI"/>
                </a:rPr>
                <a:t>Deck and code</a:t>
              </a:r>
              <a:endParaRPr lang="en-US" sz="3600" dirty="0">
                <a:solidFill>
                  <a:srgbClr val="000000"/>
                </a:solidFill>
                <a:latin typeface="Segoe UI"/>
              </a:endParaRPr>
            </a:p>
          </p:txBody>
        </p:sp>
      </p:grpSp>
      <p:pic>
        <p:nvPicPr>
          <p:cNvPr id="33" name="Picture 32">
            <a:extLst>
              <a:ext uri="{FF2B5EF4-FFF2-40B4-BE49-F238E27FC236}">
                <a16:creationId xmlns:a16="http://schemas.microsoft.com/office/drawing/2014/main" id="{96E1774C-DB9F-9E68-6F01-730BBC0D108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9245" y="3292698"/>
            <a:ext cx="2812920" cy="2812920"/>
          </a:xfrm>
          <a:prstGeom prst="rect">
            <a:avLst/>
          </a:prstGeom>
        </p:spPr>
      </p:pic>
    </p:spTree>
    <p:extLst>
      <p:ext uri="{BB962C8B-B14F-4D97-AF65-F5344CB8AC3E}">
        <p14:creationId xmlns:p14="http://schemas.microsoft.com/office/powerpoint/2010/main" val="2200479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FE8F-682C-139C-7FB8-401DEA8D7D6E}"/>
              </a:ext>
            </a:extLst>
          </p:cNvPr>
          <p:cNvSpPr>
            <a:spLocks noGrp="1"/>
          </p:cNvSpPr>
          <p:nvPr>
            <p:ph type="ctrTitle"/>
          </p:nvPr>
        </p:nvSpPr>
        <p:spPr/>
        <p:txBody>
          <a:bodyPr/>
          <a:lstStyle/>
          <a:p>
            <a:r>
              <a:rPr lang="en-GB" dirty="0"/>
              <a:t>Appendix</a:t>
            </a:r>
          </a:p>
        </p:txBody>
      </p:sp>
    </p:spTree>
    <p:extLst>
      <p:ext uri="{BB962C8B-B14F-4D97-AF65-F5344CB8AC3E}">
        <p14:creationId xmlns:p14="http://schemas.microsoft.com/office/powerpoint/2010/main" val="203698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err="1"/>
              <a:t>OneLake</a:t>
            </a:r>
            <a:endParaRPr lang="en-GB" dirty="0"/>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3970318"/>
          </a:xfrm>
          <a:prstGeom prst="rect">
            <a:avLst/>
          </a:prstGeom>
          <a:noFill/>
        </p:spPr>
        <p:txBody>
          <a:bodyPr wrap="square">
            <a:spAutoFit/>
          </a:bodyPr>
          <a:lstStyle/>
          <a:p>
            <a:r>
              <a:rPr lang="en-GB" dirty="0">
                <a:solidFill>
                  <a:schemeClr val="tx2">
                    <a:lumMod val="90000"/>
                    <a:lumOff val="10000"/>
                  </a:schemeClr>
                </a:solidFill>
              </a:rPr>
              <a:t>Single, Unified data lake solution:</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b="1" dirty="0">
                <a:solidFill>
                  <a:schemeClr val="tx2">
                    <a:lumMod val="90000"/>
                    <a:lumOff val="10000"/>
                  </a:schemeClr>
                </a:solidFill>
              </a:rPr>
              <a:t>Governed by Default: </a:t>
            </a:r>
            <a:r>
              <a:rPr lang="en-GB" dirty="0">
                <a:solidFill>
                  <a:schemeClr val="tx2">
                    <a:lumMod val="90000"/>
                    <a:lumOff val="10000"/>
                  </a:schemeClr>
                </a:solidFill>
              </a:rPr>
              <a:t>Every Fabric tenant comes with one </a:t>
            </a:r>
            <a:r>
              <a:rPr lang="en-GB" dirty="0" err="1">
                <a:solidFill>
                  <a:schemeClr val="tx2">
                    <a:lumMod val="90000"/>
                    <a:lumOff val="10000"/>
                  </a:schemeClr>
                </a:solidFill>
              </a:rPr>
              <a:t>OneLake</a:t>
            </a:r>
            <a:r>
              <a:rPr lang="en-GB" dirty="0">
                <a:solidFill>
                  <a:schemeClr val="tx2">
                    <a:lumMod val="90000"/>
                    <a:lumOff val="10000"/>
                  </a:schemeClr>
                </a:solidFill>
              </a:rPr>
              <a:t>, governed by default.</a:t>
            </a:r>
          </a:p>
          <a:p>
            <a:pPr marL="285750" indent="-285750">
              <a:buFont typeface="Wingdings" panose="05000000000000000000" pitchFamily="2" charset="2"/>
              <a:buChar char="ü"/>
            </a:pPr>
            <a:r>
              <a:rPr lang="en-GB" b="1" dirty="0">
                <a:solidFill>
                  <a:schemeClr val="tx2">
                    <a:lumMod val="90000"/>
                    <a:lumOff val="10000"/>
                  </a:schemeClr>
                </a:solidFill>
              </a:rPr>
              <a:t>Open and Flexible:</a:t>
            </a:r>
            <a:r>
              <a:rPr lang="en-GB" dirty="0">
                <a:solidFill>
                  <a:schemeClr val="tx2">
                    <a:lumMod val="90000"/>
                    <a:lumOff val="10000"/>
                  </a:schemeClr>
                </a:solidFill>
              </a:rPr>
              <a:t> Built on Azure Data Lake Storage Gen2, </a:t>
            </a:r>
            <a:r>
              <a:rPr lang="en-GB" dirty="0" err="1">
                <a:solidFill>
                  <a:schemeClr val="tx2">
                    <a:lumMod val="90000"/>
                    <a:lumOff val="10000"/>
                  </a:schemeClr>
                </a:solidFill>
              </a:rPr>
              <a:t>OneLake</a:t>
            </a:r>
            <a:r>
              <a:rPr lang="en-GB" dirty="0">
                <a:solidFill>
                  <a:schemeClr val="tx2">
                    <a:lumMod val="90000"/>
                    <a:lumOff val="10000"/>
                  </a:schemeClr>
                </a:solidFill>
              </a:rPr>
              <a:t> supports various data types and integrates seamlessly with existing Azure services</a:t>
            </a:r>
          </a:p>
          <a:p>
            <a:pPr marL="285750" indent="-285750">
              <a:buFont typeface="Wingdings" panose="05000000000000000000" pitchFamily="2" charset="2"/>
              <a:buChar char="ü"/>
            </a:pPr>
            <a:r>
              <a:rPr lang="en-GB" b="1" dirty="0">
                <a:solidFill>
                  <a:schemeClr val="tx2">
                    <a:lumMod val="90000"/>
                    <a:lumOff val="10000"/>
                  </a:schemeClr>
                </a:solidFill>
              </a:rPr>
              <a:t>Data Sharing with Shortcuts: </a:t>
            </a:r>
            <a:r>
              <a:rPr lang="en-GB" dirty="0">
                <a:solidFill>
                  <a:schemeClr val="tx2">
                    <a:lumMod val="90000"/>
                    <a:lumOff val="10000"/>
                  </a:schemeClr>
                </a:solidFill>
              </a:rPr>
              <a:t>Shortcuts facilitate data sharing across teams and domains without data duplication, connecting data across workspaces and locations</a:t>
            </a:r>
          </a:p>
          <a:p>
            <a:pPr marL="285750" indent="-285750">
              <a:buFont typeface="Wingdings" panose="05000000000000000000" pitchFamily="2" charset="2"/>
              <a:buChar char="ü"/>
            </a:pPr>
            <a:r>
              <a:rPr lang="en-GB" b="1" dirty="0">
                <a:solidFill>
                  <a:schemeClr val="tx2">
                    <a:lumMod val="90000"/>
                    <a:lumOff val="10000"/>
                  </a:schemeClr>
                </a:solidFill>
              </a:rPr>
              <a:t>Multi-Engine Access: </a:t>
            </a:r>
            <a:r>
              <a:rPr lang="en-GB" dirty="0" err="1">
                <a:solidFill>
                  <a:schemeClr val="tx2">
                    <a:lumMod val="90000"/>
                    <a:lumOff val="10000"/>
                  </a:schemeClr>
                </a:solidFill>
              </a:rPr>
              <a:t>OneLake</a:t>
            </a:r>
            <a:r>
              <a:rPr lang="en-GB" dirty="0">
                <a:solidFill>
                  <a:schemeClr val="tx2">
                    <a:lumMod val="90000"/>
                    <a:lumOff val="10000"/>
                  </a:schemeClr>
                </a:solidFill>
              </a:rPr>
              <a:t> supports multiple analytical engines, such as T-SQL, Spark, and Analysis Services, all utilizing the same data in an open delta parquet format, eliminating the need for data copying</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err="1">
                <a:solidFill>
                  <a:schemeClr val="tx1"/>
                </a:solidFill>
              </a:rPr>
              <a:t>OneLake</a:t>
            </a:r>
            <a:r>
              <a:rPr lang="en-GB" sz="1600" b="1" dirty="0">
                <a:solidFill>
                  <a:schemeClr val="tx1"/>
                </a:solidFill>
              </a:rPr>
              <a:t> is a single, unified, logical data lake for the whole organization</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9">
            <a:extLst>
              <a:ext uri="{FF2B5EF4-FFF2-40B4-BE49-F238E27FC236}">
                <a16:creationId xmlns:a16="http://schemas.microsoft.com/office/drawing/2014/main" id="{885E6698-2512-1C98-B6AF-C7EC3282FC2A}"/>
              </a:ext>
            </a:extLst>
          </p:cNvPr>
          <p:cNvSpPr/>
          <p:nvPr/>
        </p:nvSpPr>
        <p:spPr>
          <a:xfrm>
            <a:off x="461660" y="2112569"/>
            <a:ext cx="818182"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ounded Rectangle 19">
            <a:extLst>
              <a:ext uri="{FF2B5EF4-FFF2-40B4-BE49-F238E27FC236}">
                <a16:creationId xmlns:a16="http://schemas.microsoft.com/office/drawing/2014/main" id="{260CEBA4-A4BC-4D80-B166-6563DA8F837E}"/>
              </a:ext>
            </a:extLst>
          </p:cNvPr>
          <p:cNvSpPr/>
          <p:nvPr/>
        </p:nvSpPr>
        <p:spPr>
          <a:xfrm>
            <a:off x="573711" y="2806721"/>
            <a:ext cx="593940" cy="127873"/>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gradFill>
                  <a:gsLst>
                    <a:gs pos="14000">
                      <a:srgbClr val="FFFFFF"/>
                    </a:gs>
                    <a:gs pos="59000">
                      <a:srgbClr val="FFFFFF"/>
                    </a:gs>
                  </a:gsLst>
                  <a:path path="circle">
                    <a:fillToRect l="100000" t="100000"/>
                  </a:path>
                </a:gradFill>
                <a:effectLst/>
                <a:uLnTx/>
                <a:uFillTx/>
                <a:latin typeface="Segoe UI Semibold"/>
                <a:ea typeface="+mn-ea"/>
                <a:cs typeface="+mn-cs"/>
              </a:rPr>
              <a:t>OneLake</a:t>
            </a:r>
            <a:endParaRPr kumimoji="0" lang="en-US" sz="8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endParaRPr>
          </a:p>
        </p:txBody>
      </p:sp>
      <p:grpSp>
        <p:nvGrpSpPr>
          <p:cNvPr id="3" name="Group 2">
            <a:extLst>
              <a:ext uri="{FF2B5EF4-FFF2-40B4-BE49-F238E27FC236}">
                <a16:creationId xmlns:a16="http://schemas.microsoft.com/office/drawing/2014/main" id="{769B9B0F-F385-971D-291C-162ACBF1702E}"/>
              </a:ext>
            </a:extLst>
          </p:cNvPr>
          <p:cNvGrpSpPr/>
          <p:nvPr/>
        </p:nvGrpSpPr>
        <p:grpSpPr>
          <a:xfrm>
            <a:off x="1530886" y="2112569"/>
            <a:ext cx="5337053" cy="864384"/>
            <a:chOff x="730299" y="2207300"/>
            <a:chExt cx="6408971" cy="1094496"/>
          </a:xfrm>
        </p:grpSpPr>
        <p:grpSp>
          <p:nvGrpSpPr>
            <p:cNvPr id="8" name="Group 7">
              <a:extLst>
                <a:ext uri="{FF2B5EF4-FFF2-40B4-BE49-F238E27FC236}">
                  <a16:creationId xmlns:a16="http://schemas.microsoft.com/office/drawing/2014/main" id="{85AE5F86-1226-9C54-20C9-BD9F474CF3BB}"/>
                </a:ext>
              </a:extLst>
            </p:cNvPr>
            <p:cNvGrpSpPr/>
            <p:nvPr/>
          </p:nvGrpSpPr>
          <p:grpSpPr>
            <a:xfrm>
              <a:off x="730299" y="2207300"/>
              <a:ext cx="901138" cy="1094495"/>
              <a:chOff x="730299" y="2207300"/>
              <a:chExt cx="991251" cy="1094495"/>
            </a:xfrm>
          </p:grpSpPr>
          <p:sp>
            <p:nvSpPr>
              <p:cNvPr id="36" name="Rounded Rectangle 14">
                <a:extLst>
                  <a:ext uri="{FF2B5EF4-FFF2-40B4-BE49-F238E27FC236}">
                    <a16:creationId xmlns:a16="http://schemas.microsoft.com/office/drawing/2014/main" id="{AB1261B7-768D-7E70-F4D8-D6FC1001C4DE}"/>
                  </a:ext>
                </a:extLst>
              </p:cNvPr>
              <p:cNvSpPr/>
              <p:nvPr/>
            </p:nvSpPr>
            <p:spPr>
              <a:xfrm>
                <a:off x="730299"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7" name="Rounded Rectangle 14">
                <a:extLst>
                  <a:ext uri="{FF2B5EF4-FFF2-40B4-BE49-F238E27FC236}">
                    <a16:creationId xmlns:a16="http://schemas.microsoft.com/office/drawing/2014/main" id="{F9EF2F48-EF82-CD0B-81FA-CF55C664CDFA}"/>
                  </a:ext>
                </a:extLst>
              </p:cNvPr>
              <p:cNvSpPr/>
              <p:nvPr/>
            </p:nvSpPr>
            <p:spPr>
              <a:xfrm>
                <a:off x="880765" y="2803470"/>
                <a:ext cx="688898"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Factory</a:t>
                </a:r>
              </a:p>
            </p:txBody>
          </p:sp>
        </p:grpSp>
        <p:grpSp>
          <p:nvGrpSpPr>
            <p:cNvPr id="9" name="Group 8">
              <a:extLst>
                <a:ext uri="{FF2B5EF4-FFF2-40B4-BE49-F238E27FC236}">
                  <a16:creationId xmlns:a16="http://schemas.microsoft.com/office/drawing/2014/main" id="{BB217F07-3F5C-50A8-BA99-1D0886155479}"/>
                </a:ext>
              </a:extLst>
            </p:cNvPr>
            <p:cNvGrpSpPr/>
            <p:nvPr/>
          </p:nvGrpSpPr>
          <p:grpSpPr>
            <a:xfrm>
              <a:off x="1648651" y="2207300"/>
              <a:ext cx="901138" cy="1094495"/>
              <a:chOff x="1813843" y="2207300"/>
              <a:chExt cx="991251" cy="1094495"/>
            </a:xfrm>
          </p:grpSpPr>
          <p:sp>
            <p:nvSpPr>
              <p:cNvPr id="34" name="Rounded Rectangle 15">
                <a:extLst>
                  <a:ext uri="{FF2B5EF4-FFF2-40B4-BE49-F238E27FC236}">
                    <a16:creationId xmlns:a16="http://schemas.microsoft.com/office/drawing/2014/main" id="{375EEE12-A1BE-F602-8899-F200531BAB57}"/>
                  </a:ext>
                </a:extLst>
              </p:cNvPr>
              <p:cNvSpPr/>
              <p:nvPr/>
            </p:nvSpPr>
            <p:spPr>
              <a:xfrm>
                <a:off x="1813843"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5" name="Rounded Rectangle 15">
                <a:extLst>
                  <a:ext uri="{FF2B5EF4-FFF2-40B4-BE49-F238E27FC236}">
                    <a16:creationId xmlns:a16="http://schemas.microsoft.com/office/drawing/2014/main" id="{330FD784-3227-236D-5860-D53B9251A2ED}"/>
                  </a:ext>
                </a:extLst>
              </p:cNvPr>
              <p:cNvSpPr/>
              <p:nvPr/>
            </p:nvSpPr>
            <p:spPr>
              <a:xfrm>
                <a:off x="1872881" y="2803467"/>
                <a:ext cx="871755"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Engineering</a:t>
                </a:r>
              </a:p>
            </p:txBody>
          </p:sp>
        </p:grpSp>
        <p:grpSp>
          <p:nvGrpSpPr>
            <p:cNvPr id="11" name="Group 10">
              <a:extLst>
                <a:ext uri="{FF2B5EF4-FFF2-40B4-BE49-F238E27FC236}">
                  <a16:creationId xmlns:a16="http://schemas.microsoft.com/office/drawing/2014/main" id="{208884BD-5A20-648D-209A-7BE3C8DBEA52}"/>
                </a:ext>
              </a:extLst>
            </p:cNvPr>
            <p:cNvGrpSpPr/>
            <p:nvPr/>
          </p:nvGrpSpPr>
          <p:grpSpPr>
            <a:xfrm>
              <a:off x="2567003" y="2207300"/>
              <a:ext cx="901138" cy="1094495"/>
              <a:chOff x="2897387" y="2207300"/>
              <a:chExt cx="991251" cy="1094495"/>
            </a:xfrm>
          </p:grpSpPr>
          <p:sp>
            <p:nvSpPr>
              <p:cNvPr id="32" name="Rounded Rectangle 17">
                <a:extLst>
                  <a:ext uri="{FF2B5EF4-FFF2-40B4-BE49-F238E27FC236}">
                    <a16:creationId xmlns:a16="http://schemas.microsoft.com/office/drawing/2014/main" id="{4AA2AEA1-9479-413D-10F4-B51B4BABCF01}"/>
                  </a:ext>
                </a:extLst>
              </p:cNvPr>
              <p:cNvSpPr/>
              <p:nvPr/>
            </p:nvSpPr>
            <p:spPr>
              <a:xfrm>
                <a:off x="2897387"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3" name="Rounded Rectangle 17">
                <a:extLst>
                  <a:ext uri="{FF2B5EF4-FFF2-40B4-BE49-F238E27FC236}">
                    <a16:creationId xmlns:a16="http://schemas.microsoft.com/office/drawing/2014/main" id="{F6A28AEC-1274-74AA-6121-2D945A63142F}"/>
                  </a:ext>
                </a:extLst>
              </p:cNvPr>
              <p:cNvSpPr/>
              <p:nvPr/>
            </p:nvSpPr>
            <p:spPr>
              <a:xfrm>
                <a:off x="2975560" y="2722513"/>
                <a:ext cx="833482" cy="485744"/>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Science</a:t>
                </a:r>
              </a:p>
            </p:txBody>
          </p:sp>
        </p:grpSp>
        <p:pic>
          <p:nvPicPr>
            <p:cNvPr id="12" name="Graphic 226">
              <a:extLst>
                <a:ext uri="{FF2B5EF4-FFF2-40B4-BE49-F238E27FC236}">
                  <a16:creationId xmlns:a16="http://schemas.microsoft.com/office/drawing/2014/main" id="{332CC9F1-49CD-581E-5FD5-AA5124A6A8D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1008036" y="2359685"/>
              <a:ext cx="345665" cy="329502"/>
            </a:xfrm>
            <a:prstGeom prst="rect">
              <a:avLst/>
            </a:prstGeom>
          </p:spPr>
        </p:pic>
        <p:pic>
          <p:nvPicPr>
            <p:cNvPr id="13" name="Graphic 227">
              <a:extLst>
                <a:ext uri="{FF2B5EF4-FFF2-40B4-BE49-F238E27FC236}">
                  <a16:creationId xmlns:a16="http://schemas.microsoft.com/office/drawing/2014/main" id="{A355E35E-DC4D-8B68-0CDD-F0B68721A9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1926388" y="2359686"/>
              <a:ext cx="345664" cy="329500"/>
            </a:xfrm>
            <a:prstGeom prst="rect">
              <a:avLst/>
            </a:prstGeom>
          </p:spPr>
        </p:pic>
        <p:pic>
          <p:nvPicPr>
            <p:cNvPr id="14" name="Graphic 228">
              <a:extLst>
                <a:ext uri="{FF2B5EF4-FFF2-40B4-BE49-F238E27FC236}">
                  <a16:creationId xmlns:a16="http://schemas.microsoft.com/office/drawing/2014/main" id="{49227D93-FABE-572B-8F77-D9DF0CE2060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2844740" y="2359685"/>
              <a:ext cx="345665" cy="329502"/>
            </a:xfrm>
            <a:prstGeom prst="rect">
              <a:avLst/>
            </a:prstGeom>
          </p:spPr>
        </p:pic>
        <p:grpSp>
          <p:nvGrpSpPr>
            <p:cNvPr id="15" name="Group 14">
              <a:extLst>
                <a:ext uri="{FF2B5EF4-FFF2-40B4-BE49-F238E27FC236}">
                  <a16:creationId xmlns:a16="http://schemas.microsoft.com/office/drawing/2014/main" id="{18284F7B-CB8B-159B-9C1F-60AD12C099B0}"/>
                </a:ext>
              </a:extLst>
            </p:cNvPr>
            <p:cNvGrpSpPr/>
            <p:nvPr/>
          </p:nvGrpSpPr>
          <p:grpSpPr>
            <a:xfrm>
              <a:off x="3485355" y="2207301"/>
              <a:ext cx="901138" cy="1094495"/>
              <a:chOff x="3980931" y="2207301"/>
              <a:chExt cx="991251" cy="1094495"/>
            </a:xfrm>
          </p:grpSpPr>
          <p:sp>
            <p:nvSpPr>
              <p:cNvPr id="30" name="Rounded Rectangle 16">
                <a:extLst>
                  <a:ext uri="{FF2B5EF4-FFF2-40B4-BE49-F238E27FC236}">
                    <a16:creationId xmlns:a16="http://schemas.microsoft.com/office/drawing/2014/main" id="{6B517A94-7F40-8DD0-E4E3-2AF1556C5640}"/>
                  </a:ext>
                </a:extLst>
              </p:cNvPr>
              <p:cNvSpPr/>
              <p:nvPr/>
            </p:nvSpPr>
            <p:spPr>
              <a:xfrm>
                <a:off x="3980931" y="2207301"/>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1" name="Rounded Rectangle 244">
                <a:extLst>
                  <a:ext uri="{FF2B5EF4-FFF2-40B4-BE49-F238E27FC236}">
                    <a16:creationId xmlns:a16="http://schemas.microsoft.com/office/drawing/2014/main" id="{802C966D-92EE-F265-61E7-E5D87B78D4A0}"/>
                  </a:ext>
                </a:extLst>
              </p:cNvPr>
              <p:cNvSpPr/>
              <p:nvPr/>
            </p:nvSpPr>
            <p:spPr>
              <a:xfrm>
                <a:off x="4059104" y="2803468"/>
                <a:ext cx="833483"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Synapse Data</a:t>
                </a:r>
                <a:br>
                  <a:rPr kumimoji="0" lang="en-US" sz="800" b="0" i="0" u="none" strike="noStrike" kern="0" cap="none" spc="0" normalizeH="0" baseline="0" noProof="0" dirty="0">
                    <a:ln>
                      <a:noFill/>
                    </a:ln>
                    <a:solidFill>
                      <a:schemeClr val="tx2"/>
                    </a:solidFill>
                    <a:effectLst/>
                    <a:uLnTx/>
                    <a:uFillTx/>
                    <a:latin typeface="Segoe UI Semibold"/>
                    <a:ea typeface="+mn-ea"/>
                    <a:cs typeface="+mn-cs"/>
                  </a:rPr>
                </a:br>
                <a:r>
                  <a:rPr kumimoji="0" lang="en-US" sz="800" b="0" i="0" u="none" strike="noStrike" kern="0" cap="none" spc="0" normalizeH="0" baseline="0" noProof="0" dirty="0">
                    <a:ln>
                      <a:noFill/>
                    </a:ln>
                    <a:solidFill>
                      <a:schemeClr val="tx2"/>
                    </a:solidFill>
                    <a:effectLst/>
                    <a:uLnTx/>
                    <a:uFillTx/>
                    <a:latin typeface="Segoe UI Semibold"/>
                    <a:ea typeface="+mn-ea"/>
                    <a:cs typeface="+mn-cs"/>
                  </a:rPr>
                  <a:t>Warehousing</a:t>
                </a:r>
              </a:p>
            </p:txBody>
          </p:sp>
        </p:grpSp>
        <p:pic>
          <p:nvPicPr>
            <p:cNvPr id="16" name="Graphic 230">
              <a:extLst>
                <a:ext uri="{FF2B5EF4-FFF2-40B4-BE49-F238E27FC236}">
                  <a16:creationId xmlns:a16="http://schemas.microsoft.com/office/drawing/2014/main" id="{E36A05DB-0651-F032-04CB-EBF838AD008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3753230" y="2350285"/>
              <a:ext cx="365388" cy="348303"/>
            </a:xfrm>
            <a:prstGeom prst="rect">
              <a:avLst/>
            </a:prstGeom>
          </p:spPr>
        </p:pic>
        <p:grpSp>
          <p:nvGrpSpPr>
            <p:cNvPr id="18" name="Group 17">
              <a:extLst>
                <a:ext uri="{FF2B5EF4-FFF2-40B4-BE49-F238E27FC236}">
                  <a16:creationId xmlns:a16="http://schemas.microsoft.com/office/drawing/2014/main" id="{F1C2D811-4C35-F271-AC26-FA1A3142892D}"/>
                </a:ext>
              </a:extLst>
            </p:cNvPr>
            <p:cNvGrpSpPr/>
            <p:nvPr/>
          </p:nvGrpSpPr>
          <p:grpSpPr>
            <a:xfrm>
              <a:off x="4403707" y="2207300"/>
              <a:ext cx="901138" cy="1094495"/>
              <a:chOff x="5064475" y="2207300"/>
              <a:chExt cx="991251" cy="1094495"/>
            </a:xfrm>
          </p:grpSpPr>
          <p:sp>
            <p:nvSpPr>
              <p:cNvPr id="28" name="Rounded Rectangle 18">
                <a:extLst>
                  <a:ext uri="{FF2B5EF4-FFF2-40B4-BE49-F238E27FC236}">
                    <a16:creationId xmlns:a16="http://schemas.microsoft.com/office/drawing/2014/main" id="{2C1D0C5A-0A85-0AC2-B601-0563DA313A36}"/>
                  </a:ext>
                </a:extLst>
              </p:cNvPr>
              <p:cNvSpPr/>
              <p:nvPr/>
            </p:nvSpPr>
            <p:spPr>
              <a:xfrm>
                <a:off x="5064475"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29" name="Rounded Rectangle 18">
                <a:extLst>
                  <a:ext uri="{FF2B5EF4-FFF2-40B4-BE49-F238E27FC236}">
                    <a16:creationId xmlns:a16="http://schemas.microsoft.com/office/drawing/2014/main" id="{BD30900F-5D7F-610C-1883-10863220DAFB}"/>
                  </a:ext>
                </a:extLst>
              </p:cNvPr>
              <p:cNvSpPr/>
              <p:nvPr/>
            </p:nvSpPr>
            <p:spPr>
              <a:xfrm>
                <a:off x="5067370" y="2803467"/>
                <a:ext cx="984039"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Synapse Real </a:t>
                </a:r>
                <a:br>
                  <a:rPr kumimoji="0" lang="en-US" sz="800" b="0" i="0" u="none" strike="noStrike" kern="0" cap="none" spc="0" normalizeH="0" baseline="0" noProof="0" dirty="0">
                    <a:ln>
                      <a:noFill/>
                    </a:ln>
                    <a:solidFill>
                      <a:schemeClr val="tx2"/>
                    </a:solidFill>
                    <a:effectLst/>
                    <a:uLnTx/>
                    <a:uFillTx/>
                    <a:latin typeface="Segoe UI Semibold"/>
                    <a:ea typeface="+mn-ea"/>
                    <a:cs typeface="+mn-cs"/>
                  </a:rPr>
                </a:br>
                <a:r>
                  <a:rPr kumimoji="0" lang="en-US" sz="800" b="0" i="0" u="none" strike="noStrike" kern="0" cap="none" spc="0" normalizeH="0" baseline="0" noProof="0" dirty="0">
                    <a:ln>
                      <a:noFill/>
                    </a:ln>
                    <a:solidFill>
                      <a:schemeClr val="tx2"/>
                    </a:solidFill>
                    <a:effectLst/>
                    <a:uLnTx/>
                    <a:uFillTx/>
                    <a:latin typeface="Segoe UI Semibold"/>
                    <a:ea typeface="+mn-ea"/>
                    <a:cs typeface="+mn-cs"/>
                  </a:rPr>
                  <a:t>Time Analytics</a:t>
                </a:r>
              </a:p>
            </p:txBody>
          </p:sp>
        </p:grpSp>
        <p:pic>
          <p:nvPicPr>
            <p:cNvPr id="19" name="Graphic 232">
              <a:extLst>
                <a:ext uri="{FF2B5EF4-FFF2-40B4-BE49-F238E27FC236}">
                  <a16:creationId xmlns:a16="http://schemas.microsoft.com/office/drawing/2014/main" id="{6945F62E-7173-8015-923E-8ABFDC90EB2A}"/>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4673509" y="2352121"/>
              <a:ext cx="361534" cy="344629"/>
            </a:xfrm>
            <a:prstGeom prst="rect">
              <a:avLst/>
            </a:prstGeom>
          </p:spPr>
        </p:pic>
        <p:grpSp>
          <p:nvGrpSpPr>
            <p:cNvPr id="20" name="Group 19">
              <a:extLst>
                <a:ext uri="{FF2B5EF4-FFF2-40B4-BE49-F238E27FC236}">
                  <a16:creationId xmlns:a16="http://schemas.microsoft.com/office/drawing/2014/main" id="{23053F22-767C-E730-6E2A-1BFFB36F1598}"/>
                </a:ext>
              </a:extLst>
            </p:cNvPr>
            <p:cNvGrpSpPr/>
            <p:nvPr/>
          </p:nvGrpSpPr>
          <p:grpSpPr>
            <a:xfrm>
              <a:off x="5322059" y="2207300"/>
              <a:ext cx="900000" cy="1094495"/>
              <a:chOff x="6148019" y="2207300"/>
              <a:chExt cx="989999" cy="1094495"/>
            </a:xfrm>
          </p:grpSpPr>
          <p:sp>
            <p:nvSpPr>
              <p:cNvPr id="26" name="Rounded Rectangle 19">
                <a:extLst>
                  <a:ext uri="{FF2B5EF4-FFF2-40B4-BE49-F238E27FC236}">
                    <a16:creationId xmlns:a16="http://schemas.microsoft.com/office/drawing/2014/main" id="{4E8D9C14-100F-5AAC-0C3A-B2FA13F8E5D0}"/>
                  </a:ext>
                </a:extLst>
              </p:cNvPr>
              <p:cNvSpPr/>
              <p:nvPr/>
            </p:nvSpPr>
            <p:spPr>
              <a:xfrm>
                <a:off x="6148019" y="2207300"/>
                <a:ext cx="989999"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27" name="Rounded Rectangle 19">
                <a:extLst>
                  <a:ext uri="{FF2B5EF4-FFF2-40B4-BE49-F238E27FC236}">
                    <a16:creationId xmlns:a16="http://schemas.microsoft.com/office/drawing/2014/main" id="{BCFCB9F8-9926-E732-D6DA-E26EB504A370}"/>
                  </a:ext>
                </a:extLst>
              </p:cNvPr>
              <p:cNvSpPr/>
              <p:nvPr/>
            </p:nvSpPr>
            <p:spPr>
              <a:xfrm>
                <a:off x="6283602" y="2884431"/>
                <a:ext cx="718667" cy="161915"/>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Semibold"/>
                    <a:ea typeface="+mn-ea"/>
                    <a:cs typeface="+mn-cs"/>
                  </a:rPr>
                  <a:t>Power BI</a:t>
                </a:r>
              </a:p>
            </p:txBody>
          </p:sp>
        </p:grpSp>
        <p:pic>
          <p:nvPicPr>
            <p:cNvPr id="21" name="Graphic 234">
              <a:extLst>
                <a:ext uri="{FF2B5EF4-FFF2-40B4-BE49-F238E27FC236}">
                  <a16:creationId xmlns:a16="http://schemas.microsoft.com/office/drawing/2014/main" id="{1A627238-F09F-C0BA-D077-19052ABA79FC}"/>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5599227" y="2359685"/>
              <a:ext cx="345665" cy="329502"/>
            </a:xfrm>
            <a:prstGeom prst="rect">
              <a:avLst/>
            </a:prstGeom>
          </p:spPr>
        </p:pic>
        <p:grpSp>
          <p:nvGrpSpPr>
            <p:cNvPr id="22" name="Group 21">
              <a:extLst>
                <a:ext uri="{FF2B5EF4-FFF2-40B4-BE49-F238E27FC236}">
                  <a16:creationId xmlns:a16="http://schemas.microsoft.com/office/drawing/2014/main" id="{949C1303-9819-B6B0-E7BA-6510240D8A68}"/>
                </a:ext>
              </a:extLst>
            </p:cNvPr>
            <p:cNvGrpSpPr/>
            <p:nvPr/>
          </p:nvGrpSpPr>
          <p:grpSpPr>
            <a:xfrm>
              <a:off x="6239270" y="2207300"/>
              <a:ext cx="900000" cy="1094495"/>
              <a:chOff x="7231563" y="2207300"/>
              <a:chExt cx="990000" cy="1094495"/>
            </a:xfrm>
          </p:grpSpPr>
          <p:sp>
            <p:nvSpPr>
              <p:cNvPr id="24" name="Rounded Rectangle 19">
                <a:extLst>
                  <a:ext uri="{FF2B5EF4-FFF2-40B4-BE49-F238E27FC236}">
                    <a16:creationId xmlns:a16="http://schemas.microsoft.com/office/drawing/2014/main" id="{BA48E8AD-9C20-F59F-98B9-A3CA89CF8D77}"/>
                  </a:ext>
                </a:extLst>
              </p:cNvPr>
              <p:cNvSpPr/>
              <p:nvPr/>
            </p:nvSpPr>
            <p:spPr>
              <a:xfrm>
                <a:off x="7231563" y="2207300"/>
                <a:ext cx="990000"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25" name="Rounded Rectangle 19">
                <a:extLst>
                  <a:ext uri="{FF2B5EF4-FFF2-40B4-BE49-F238E27FC236}">
                    <a16:creationId xmlns:a16="http://schemas.microsoft.com/office/drawing/2014/main" id="{06ADF1EF-646B-79F1-A7A0-10A8B37B0AFF}"/>
                  </a:ext>
                </a:extLst>
              </p:cNvPr>
              <p:cNvSpPr/>
              <p:nvPr/>
            </p:nvSpPr>
            <p:spPr>
              <a:xfrm>
                <a:off x="7280506" y="2803475"/>
                <a:ext cx="892113"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2"/>
                    </a:solidFill>
                    <a:effectLst/>
                    <a:uLnTx/>
                    <a:uFillTx/>
                    <a:latin typeface="Segoe UI Semibold"/>
                    <a:ea typeface="+mn-ea"/>
                    <a:cs typeface="+mn-cs"/>
                  </a:rPr>
                  <a:t>Data</a:t>
                </a:r>
                <a:br>
                  <a:rPr kumimoji="0" lang="en-US" sz="800" b="0" i="0" u="none" strike="noStrike" kern="1200" cap="none" spc="0" normalizeH="0" baseline="0" noProof="0">
                    <a:ln>
                      <a:noFill/>
                    </a:ln>
                    <a:solidFill>
                      <a:schemeClr val="tx2"/>
                    </a:solidFill>
                    <a:effectLst/>
                    <a:uLnTx/>
                    <a:uFillTx/>
                    <a:latin typeface="Segoe UI Semibold"/>
                    <a:ea typeface="+mn-ea"/>
                    <a:cs typeface="+mn-cs"/>
                  </a:rPr>
                </a:br>
                <a:r>
                  <a:rPr kumimoji="0" lang="en-US" sz="800" b="0" i="0" u="none" strike="noStrike" kern="1200" cap="none" spc="0" normalizeH="0" baseline="0" noProof="0">
                    <a:ln>
                      <a:noFill/>
                    </a:ln>
                    <a:solidFill>
                      <a:schemeClr val="tx2"/>
                    </a:solidFill>
                    <a:effectLst/>
                    <a:uLnTx/>
                    <a:uFillTx/>
                    <a:latin typeface="Segoe UI Semibold"/>
                    <a:ea typeface="+mn-ea"/>
                    <a:cs typeface="+mn-cs"/>
                  </a:rPr>
                  <a:t>Activator</a:t>
                </a:r>
              </a:p>
            </p:txBody>
          </p:sp>
        </p:grpSp>
        <p:pic>
          <p:nvPicPr>
            <p:cNvPr id="23" name="Graphic 236">
              <a:extLst>
                <a:ext uri="{FF2B5EF4-FFF2-40B4-BE49-F238E27FC236}">
                  <a16:creationId xmlns:a16="http://schemas.microsoft.com/office/drawing/2014/main" id="{26F213BA-FBEA-9BC8-6303-1330C322F7CA}"/>
                </a:ext>
              </a:extLst>
            </p:cNvPr>
            <p:cNvPicPr>
              <a:picLocks noChangeAspect="1"/>
            </p:cNvPicPr>
            <p:nvPr/>
          </p:nvPicPr>
          <p:blipFill>
            <a:blip r:embed="rId14">
              <a:alphaModFix/>
              <a:extLst>
                <a:ext uri="{96DAC541-7B7A-43D3-8B79-37D633B846F1}">
                  <asvg:svgBlip xmlns:asvg="http://schemas.microsoft.com/office/drawing/2016/SVG/main" r:embed="rId15"/>
                </a:ext>
              </a:extLst>
            </a:blip>
            <a:stretch>
              <a:fillRect/>
            </a:stretch>
          </p:blipFill>
          <p:spPr>
            <a:xfrm>
              <a:off x="6559530" y="2442185"/>
              <a:ext cx="259480" cy="260494"/>
            </a:xfrm>
            <a:prstGeom prst="rect">
              <a:avLst/>
            </a:prstGeom>
          </p:spPr>
        </p:pic>
      </p:grpSp>
      <p:pic>
        <p:nvPicPr>
          <p:cNvPr id="39" name="Picture 38">
            <a:extLst>
              <a:ext uri="{FF2B5EF4-FFF2-40B4-BE49-F238E27FC236}">
                <a16:creationId xmlns:a16="http://schemas.microsoft.com/office/drawing/2014/main" id="{990FF294-C2B9-97C9-0B71-AB24937B5F99}"/>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586877" y="2274019"/>
            <a:ext cx="563149" cy="400278"/>
          </a:xfrm>
          <a:prstGeom prst="rect">
            <a:avLst/>
          </a:prstGeom>
        </p:spPr>
      </p:pic>
      <p:pic>
        <p:nvPicPr>
          <p:cNvPr id="57" name="Picture 56">
            <a:extLst>
              <a:ext uri="{FF2B5EF4-FFF2-40B4-BE49-F238E27FC236}">
                <a16:creationId xmlns:a16="http://schemas.microsoft.com/office/drawing/2014/main" id="{E2ACA9A6-5107-DCCF-F576-1B61B8FC93F2}"/>
              </a:ext>
            </a:extLst>
          </p:cNvPr>
          <p:cNvPicPr>
            <a:picLocks noChangeAspect="1"/>
          </p:cNvPicPr>
          <p:nvPr/>
        </p:nvPicPr>
        <p:blipFill>
          <a:blip r:embed="rId17"/>
          <a:stretch>
            <a:fillRect/>
          </a:stretch>
        </p:blipFill>
        <p:spPr>
          <a:xfrm>
            <a:off x="7966213" y="1979428"/>
            <a:ext cx="3946496" cy="2581418"/>
          </a:xfrm>
          <a:prstGeom prst="rect">
            <a:avLst/>
          </a:prstGeom>
        </p:spPr>
      </p:pic>
    </p:spTree>
    <p:extLst>
      <p:ext uri="{BB962C8B-B14F-4D97-AF65-F5344CB8AC3E}">
        <p14:creationId xmlns:p14="http://schemas.microsoft.com/office/powerpoint/2010/main" val="2536722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4">
            <a:extLst>
              <a:ext uri="{FF2B5EF4-FFF2-40B4-BE49-F238E27FC236}">
                <a16:creationId xmlns:a16="http://schemas.microsoft.com/office/drawing/2014/main" id="{D1351C14-C9A2-353A-E1CF-E07620AEB62E}"/>
              </a:ext>
            </a:extLst>
          </p:cNvPr>
          <p:cNvSpPr/>
          <p:nvPr/>
        </p:nvSpPr>
        <p:spPr>
          <a:xfrm>
            <a:off x="457200" y="2094167"/>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Factory</a:t>
            </a:r>
          </a:p>
        </p:txBody>
      </p:sp>
      <p:sp>
        <p:nvSpPr>
          <p:cNvPr id="3" name="Rounded Rectangle 14">
            <a:extLst>
              <a:ext uri="{FF2B5EF4-FFF2-40B4-BE49-F238E27FC236}">
                <a16:creationId xmlns:a16="http://schemas.microsoft.com/office/drawing/2014/main" id="{989B56B9-2BEB-9C2F-BB6F-BA1E1BF6F9BE}"/>
              </a:ext>
            </a:extLst>
          </p:cNvPr>
          <p:cNvSpPr/>
          <p:nvPr/>
        </p:nvSpPr>
        <p:spPr>
          <a:xfrm>
            <a:off x="581552" y="2724377"/>
            <a:ext cx="569337"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Segoe UI Semibold"/>
                <a:ea typeface="+mn-ea"/>
                <a:cs typeface="+mn-cs"/>
              </a:rPr>
              <a:t>Factory</a:t>
            </a:r>
          </a:p>
        </p:txBody>
      </p:sp>
      <p:pic>
        <p:nvPicPr>
          <p:cNvPr id="4" name="Graphic 226">
            <a:extLst>
              <a:ext uri="{FF2B5EF4-FFF2-40B4-BE49-F238E27FC236}">
                <a16:creationId xmlns:a16="http://schemas.microsoft.com/office/drawing/2014/main" id="{A9B01E4E-3326-2640-0E6A-1EA815556F0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09688" y="2246552"/>
            <a:ext cx="314241" cy="329502"/>
          </a:xfrm>
          <a:prstGeom prst="rect">
            <a:avLst/>
          </a:prstGeom>
        </p:spPr>
      </p:pic>
      <p:pic>
        <p:nvPicPr>
          <p:cNvPr id="11" name="Picture 10">
            <a:extLst>
              <a:ext uri="{FF2B5EF4-FFF2-40B4-BE49-F238E27FC236}">
                <a16:creationId xmlns:a16="http://schemas.microsoft.com/office/drawing/2014/main" id="{D5CBC076-5DA2-E9BC-420D-8E9E6DDDF7CD}"/>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468289" y="2094167"/>
            <a:ext cx="1777102" cy="817467"/>
          </a:xfrm>
          <a:prstGeom prst="rect">
            <a:avLst/>
          </a:prstGeom>
        </p:spPr>
      </p:pic>
      <p:sp>
        <p:nvSpPr>
          <p:cNvPr id="83" name="TextBox 82">
            <a:extLst>
              <a:ext uri="{FF2B5EF4-FFF2-40B4-BE49-F238E27FC236}">
                <a16:creationId xmlns:a16="http://schemas.microsoft.com/office/drawing/2014/main" id="{1FC60257-12AE-F694-23B9-8233AEB97D6E}"/>
              </a:ext>
            </a:extLst>
          </p:cNvPr>
          <p:cNvSpPr txBox="1"/>
          <p:nvPr/>
        </p:nvSpPr>
        <p:spPr>
          <a:xfrm>
            <a:off x="1400769" y="2828161"/>
            <a:ext cx="5964128" cy="3416320"/>
          </a:xfrm>
          <a:prstGeom prst="rect">
            <a:avLst/>
          </a:prstGeom>
          <a:noFill/>
        </p:spPr>
        <p:txBody>
          <a:bodyPr wrap="square">
            <a:spAutoFit/>
          </a:bodyPr>
          <a:lstStyle/>
          <a:p>
            <a:pPr marL="285750" indent="-285750">
              <a:buFont typeface="Wingdings" panose="05000000000000000000" pitchFamily="2" charset="2"/>
              <a:buChar char="ü"/>
            </a:pPr>
            <a:r>
              <a:rPr lang="en-GB" b="1" dirty="0">
                <a:solidFill>
                  <a:schemeClr val="tx2">
                    <a:lumMod val="90000"/>
                    <a:lumOff val="10000"/>
                  </a:schemeClr>
                </a:solidFill>
              </a:rPr>
              <a:t>Data Factory</a:t>
            </a:r>
            <a:r>
              <a:rPr lang="en-GB" dirty="0">
                <a:solidFill>
                  <a:schemeClr val="tx2">
                    <a:lumMod val="90000"/>
                    <a:lumOff val="10000"/>
                  </a:schemeClr>
                </a:solidFill>
              </a:rPr>
              <a:t>: Your Gateway to Advanced Data Integration</a:t>
            </a:r>
          </a:p>
          <a:p>
            <a:pPr marL="285750" indent="-285750">
              <a:buFont typeface="Wingdings" panose="05000000000000000000" pitchFamily="2" charset="2"/>
              <a:buChar char="ü"/>
            </a:pPr>
            <a:r>
              <a:rPr lang="en-GB" b="1" dirty="0">
                <a:solidFill>
                  <a:schemeClr val="tx2">
                    <a:lumMod val="90000"/>
                    <a:lumOff val="10000"/>
                  </a:schemeClr>
                </a:solidFill>
              </a:rPr>
              <a:t>Ingest, Prepare, Transform</a:t>
            </a:r>
            <a:r>
              <a:rPr lang="en-GB" dirty="0">
                <a:solidFill>
                  <a:schemeClr val="tx2">
                    <a:lumMod val="90000"/>
                    <a:lumOff val="10000"/>
                  </a:schemeClr>
                </a:solidFill>
              </a:rPr>
              <a:t>: Seamlessly handle data from diverse sources (databases, data warehouses, Lakehouse, real-time data, and more)</a:t>
            </a:r>
          </a:p>
          <a:p>
            <a:pPr marL="285750" indent="-285750">
              <a:buFont typeface="Wingdings" panose="05000000000000000000" pitchFamily="2" charset="2"/>
              <a:buChar char="ü"/>
            </a:pPr>
            <a:r>
              <a:rPr lang="en-GB" b="1" dirty="0">
                <a:solidFill>
                  <a:schemeClr val="tx2">
                    <a:lumMod val="90000"/>
                    <a:lumOff val="10000"/>
                  </a:schemeClr>
                </a:solidFill>
              </a:rPr>
              <a:t>Accessible for All</a:t>
            </a:r>
            <a:r>
              <a:rPr lang="en-GB" dirty="0">
                <a:solidFill>
                  <a:schemeClr val="tx2">
                    <a:lumMod val="90000"/>
                    <a:lumOff val="10000"/>
                  </a:schemeClr>
                </a:solidFill>
              </a:rPr>
              <a:t>: Designed for both citizen and professional developers</a:t>
            </a:r>
          </a:p>
          <a:p>
            <a:pPr marL="285750" indent="-285750">
              <a:buFont typeface="Wingdings" panose="05000000000000000000" pitchFamily="2" charset="2"/>
              <a:buChar char="ü"/>
            </a:pPr>
            <a:r>
              <a:rPr lang="en-GB" b="1" dirty="0">
                <a:solidFill>
                  <a:schemeClr val="tx2">
                    <a:lumMod val="90000"/>
                    <a:lumOff val="10000"/>
                  </a:schemeClr>
                </a:solidFill>
              </a:rPr>
              <a:t>Lightning-Fast Data Movement</a:t>
            </a:r>
            <a:r>
              <a:rPr lang="en-GB" dirty="0">
                <a:solidFill>
                  <a:schemeClr val="tx2">
                    <a:lumMod val="90000"/>
                    <a:lumOff val="10000"/>
                  </a:schemeClr>
                </a:solidFill>
              </a:rPr>
              <a:t>: Utilize Fast Copy within Data Factory for rapid data transfer</a:t>
            </a:r>
          </a:p>
          <a:p>
            <a:pPr marL="285750" indent="-285750">
              <a:buFont typeface="Wingdings" panose="05000000000000000000" pitchFamily="2" charset="2"/>
              <a:buChar char="ü"/>
            </a:pPr>
            <a:r>
              <a:rPr lang="en-GB" b="1" dirty="0" err="1">
                <a:solidFill>
                  <a:schemeClr val="tx2">
                    <a:lumMod val="90000"/>
                    <a:lumOff val="10000"/>
                  </a:schemeClr>
                </a:solidFill>
              </a:rPr>
              <a:t>Fueling</a:t>
            </a:r>
            <a:r>
              <a:rPr lang="en-GB" b="1" dirty="0">
                <a:solidFill>
                  <a:schemeClr val="tx2">
                    <a:lumMod val="90000"/>
                    <a:lumOff val="10000"/>
                  </a:schemeClr>
                </a:solidFill>
              </a:rPr>
              <a:t> Analytics</a:t>
            </a:r>
            <a:r>
              <a:rPr lang="en-GB" dirty="0">
                <a:solidFill>
                  <a:schemeClr val="tx2">
                    <a:lumMod val="90000"/>
                    <a:lumOff val="10000"/>
                  </a:schemeClr>
                </a:solidFill>
              </a:rPr>
              <a:t>: Easily bring data to your Microsoft Fabric Lakehouse and Data Warehouse for powerful analytics</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Data Factory in Microsoft Fabric offers a modern data integration experience, enabling both citizen and professional developers to efficiently ingest, prepare, and transform data from various sources</a:t>
            </a:r>
            <a:endParaRPr lang="en-US" sz="1600" dirty="0">
              <a:solidFill>
                <a:schemeClr val="tx1"/>
              </a:solidFill>
            </a:endParaRPr>
          </a:p>
        </p:txBody>
      </p:sp>
      <p:pic>
        <p:nvPicPr>
          <p:cNvPr id="88" name="Picture 87">
            <a:extLst>
              <a:ext uri="{FF2B5EF4-FFF2-40B4-BE49-F238E27FC236}">
                <a16:creationId xmlns:a16="http://schemas.microsoft.com/office/drawing/2014/main" id="{F99CBBC5-CEA8-5BCC-284D-57A6B7152437}"/>
              </a:ext>
            </a:extLst>
          </p:cNvPr>
          <p:cNvPicPr>
            <a:picLocks noChangeAspect="1"/>
          </p:cNvPicPr>
          <p:nvPr/>
        </p:nvPicPr>
        <p:blipFill>
          <a:blip r:embed="rId5"/>
          <a:stretch>
            <a:fillRect/>
          </a:stretch>
        </p:blipFill>
        <p:spPr>
          <a:xfrm>
            <a:off x="8196729" y="4109040"/>
            <a:ext cx="3727952" cy="1442115"/>
          </a:xfrm>
          <a:prstGeom prst="rect">
            <a:avLst/>
          </a:prstGeom>
        </p:spPr>
      </p:pic>
      <p:pic>
        <p:nvPicPr>
          <p:cNvPr id="90" name="Picture 89">
            <a:extLst>
              <a:ext uri="{FF2B5EF4-FFF2-40B4-BE49-F238E27FC236}">
                <a16:creationId xmlns:a16="http://schemas.microsoft.com/office/drawing/2014/main" id="{DC39D073-2561-BB09-F314-348B793F6E06}"/>
              </a:ext>
            </a:extLst>
          </p:cNvPr>
          <p:cNvPicPr>
            <a:picLocks noChangeAspect="1"/>
          </p:cNvPicPr>
          <p:nvPr/>
        </p:nvPicPr>
        <p:blipFill rotWithShape="1">
          <a:blip r:embed="rId6"/>
          <a:srcRect r="29703"/>
          <a:stretch/>
        </p:blipFill>
        <p:spPr>
          <a:xfrm>
            <a:off x="8196729" y="2720962"/>
            <a:ext cx="2902224" cy="1042806"/>
          </a:xfrm>
          <a:prstGeom prst="rect">
            <a:avLst/>
          </a:prstGeom>
        </p:spPr>
      </p:pic>
    </p:spTree>
    <p:extLst>
      <p:ext uri="{BB962C8B-B14F-4D97-AF65-F5344CB8AC3E}">
        <p14:creationId xmlns:p14="http://schemas.microsoft.com/office/powerpoint/2010/main" val="4108837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Engineering</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6" y="2973159"/>
            <a:ext cx="6397280" cy="2031325"/>
          </a:xfrm>
          <a:prstGeom prst="rect">
            <a:avLst/>
          </a:prstGeom>
          <a:noFill/>
        </p:spPr>
        <p:txBody>
          <a:bodyPr wrap="square">
            <a:spAutoFit/>
          </a:bodyPr>
          <a:lstStyle/>
          <a:p>
            <a:r>
              <a:rPr lang="en-GB" dirty="0">
                <a:solidFill>
                  <a:schemeClr val="tx2">
                    <a:lumMod val="90000"/>
                    <a:lumOff val="10000"/>
                  </a:schemeClr>
                </a:solidFill>
              </a:rPr>
              <a:t>Data Engineering Capabilities:</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    Ensure accessible, well-organized, high-quality data</a:t>
            </a:r>
          </a:p>
          <a:p>
            <a:pPr marL="285750" indent="-285750">
              <a:buFont typeface="Wingdings" panose="05000000000000000000" pitchFamily="2" charset="2"/>
              <a:buChar char="ü"/>
            </a:pPr>
            <a:r>
              <a:rPr lang="en-GB" dirty="0">
                <a:solidFill>
                  <a:schemeClr val="tx2">
                    <a:lumMod val="90000"/>
                    <a:lumOff val="10000"/>
                  </a:schemeClr>
                </a:solidFill>
              </a:rPr>
              <a:t>    Create and manage data using a </a:t>
            </a:r>
            <a:r>
              <a:rPr lang="en-GB" dirty="0" err="1">
                <a:solidFill>
                  <a:schemeClr val="tx2">
                    <a:lumMod val="90000"/>
                    <a:lumOff val="10000"/>
                  </a:schemeClr>
                </a:solidFill>
              </a:rPr>
              <a:t>lakehouse</a:t>
            </a: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    Design pipelines for seamless data copying</a:t>
            </a:r>
          </a:p>
          <a:p>
            <a:pPr marL="285750" indent="-285750">
              <a:buFont typeface="Wingdings" panose="05000000000000000000" pitchFamily="2" charset="2"/>
              <a:buChar char="ü"/>
            </a:pPr>
            <a:r>
              <a:rPr lang="en-GB" dirty="0">
                <a:solidFill>
                  <a:schemeClr val="tx2">
                    <a:lumMod val="90000"/>
                    <a:lumOff val="10000"/>
                  </a:schemeClr>
                </a:solidFill>
              </a:rPr>
              <a:t>    Utilize Spark job definitions for batch/streaming jobs</a:t>
            </a:r>
          </a:p>
          <a:p>
            <a:pPr marL="285750" indent="-285750">
              <a:buFont typeface="Wingdings" panose="05000000000000000000" pitchFamily="2" charset="2"/>
              <a:buChar char="ü"/>
            </a:pPr>
            <a:r>
              <a:rPr lang="en-GB" dirty="0">
                <a:solidFill>
                  <a:schemeClr val="tx2">
                    <a:lumMod val="90000"/>
                    <a:lumOff val="10000"/>
                  </a:schemeClr>
                </a:solidFill>
              </a:rPr>
              <a:t>    Leverage notebooks for code-based data tasks</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Data engineering in Microsoft Fabric enables users to design, build, and maintain infrastructures and systems that enable their organizations to collect, store, process, and </a:t>
            </a:r>
            <a:r>
              <a:rPr lang="en-GB" sz="1600" b="1" dirty="0" err="1">
                <a:solidFill>
                  <a:schemeClr val="tx1"/>
                </a:solidFill>
              </a:rPr>
              <a:t>analyze</a:t>
            </a:r>
            <a:r>
              <a:rPr lang="en-GB" sz="1600" b="1" dirty="0">
                <a:solidFill>
                  <a:schemeClr val="tx1"/>
                </a:solidFill>
              </a:rPr>
              <a:t> large volumes of data</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7" name="Rounded Rectangle 15">
            <a:extLst>
              <a:ext uri="{FF2B5EF4-FFF2-40B4-BE49-F238E27FC236}">
                <a16:creationId xmlns:a16="http://schemas.microsoft.com/office/drawing/2014/main" id="{D2B8813A-EFCF-6B64-6EAE-5B8557558A94}"/>
              </a:ext>
            </a:extLst>
          </p:cNvPr>
          <p:cNvSpPr/>
          <p:nvPr/>
        </p:nvSpPr>
        <p:spPr>
          <a:xfrm>
            <a:off x="511378" y="2742777"/>
            <a:ext cx="720458"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8" name="Graphic 227">
            <a:extLst>
              <a:ext uri="{FF2B5EF4-FFF2-40B4-BE49-F238E27FC236}">
                <a16:creationId xmlns:a16="http://schemas.microsoft.com/office/drawing/2014/main" id="{D60DBC6E-A6CB-86AA-10AC-3A63B4C54A5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15076" y="2264955"/>
            <a:ext cx="314240" cy="329500"/>
          </a:xfrm>
          <a:prstGeom prst="rect">
            <a:avLst/>
          </a:prstGeom>
        </p:spPr>
      </p:pic>
      <p:pic>
        <p:nvPicPr>
          <p:cNvPr id="10" name="Picture 9">
            <a:extLst>
              <a:ext uri="{FF2B5EF4-FFF2-40B4-BE49-F238E27FC236}">
                <a16:creationId xmlns:a16="http://schemas.microsoft.com/office/drawing/2014/main" id="{1B087C5F-C812-5F3F-0407-5686A5258D74}"/>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434755" y="2059711"/>
            <a:ext cx="4508846" cy="913448"/>
          </a:xfrm>
          <a:prstGeom prst="rect">
            <a:avLst/>
          </a:prstGeom>
        </p:spPr>
      </p:pic>
      <p:pic>
        <p:nvPicPr>
          <p:cNvPr id="13" name="Picture 12">
            <a:extLst>
              <a:ext uri="{FF2B5EF4-FFF2-40B4-BE49-F238E27FC236}">
                <a16:creationId xmlns:a16="http://schemas.microsoft.com/office/drawing/2014/main" id="{95A20D8A-7199-4C2D-B09F-BE55A8CAA392}"/>
              </a:ext>
            </a:extLst>
          </p:cNvPr>
          <p:cNvPicPr>
            <a:picLocks noChangeAspect="1"/>
          </p:cNvPicPr>
          <p:nvPr/>
        </p:nvPicPr>
        <p:blipFill>
          <a:blip r:embed="rId5"/>
          <a:stretch>
            <a:fillRect/>
          </a:stretch>
        </p:blipFill>
        <p:spPr>
          <a:xfrm>
            <a:off x="8248733" y="4667280"/>
            <a:ext cx="2832418" cy="1867331"/>
          </a:xfrm>
          <a:prstGeom prst="rect">
            <a:avLst/>
          </a:prstGeom>
        </p:spPr>
      </p:pic>
      <p:pic>
        <p:nvPicPr>
          <p:cNvPr id="15" name="Picture 14">
            <a:extLst>
              <a:ext uri="{FF2B5EF4-FFF2-40B4-BE49-F238E27FC236}">
                <a16:creationId xmlns:a16="http://schemas.microsoft.com/office/drawing/2014/main" id="{CCA192C1-90DC-C221-AF30-A1E41F191E4F}"/>
              </a:ext>
            </a:extLst>
          </p:cNvPr>
          <p:cNvPicPr>
            <a:picLocks noChangeAspect="1"/>
          </p:cNvPicPr>
          <p:nvPr/>
        </p:nvPicPr>
        <p:blipFill>
          <a:blip r:embed="rId6"/>
          <a:stretch>
            <a:fillRect/>
          </a:stretch>
        </p:blipFill>
        <p:spPr>
          <a:xfrm>
            <a:off x="8248733" y="2221827"/>
            <a:ext cx="3637448" cy="1970473"/>
          </a:xfrm>
          <a:prstGeom prst="rect">
            <a:avLst/>
          </a:prstGeom>
        </p:spPr>
      </p:pic>
    </p:spTree>
    <p:extLst>
      <p:ext uri="{BB962C8B-B14F-4D97-AF65-F5344CB8AC3E}">
        <p14:creationId xmlns:p14="http://schemas.microsoft.com/office/powerpoint/2010/main" val="3252974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Science</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3693319"/>
          </a:xfrm>
          <a:prstGeom prst="rect">
            <a:avLst/>
          </a:prstGeom>
          <a:noFill/>
        </p:spPr>
        <p:txBody>
          <a:bodyPr wrap="square">
            <a:spAutoFit/>
          </a:bodyPr>
          <a:lstStyle/>
          <a:p>
            <a:r>
              <a:rPr lang="en-GB" dirty="0">
                <a:solidFill>
                  <a:schemeClr val="tx2">
                    <a:lumMod val="90000"/>
                    <a:lumOff val="10000"/>
                  </a:schemeClr>
                </a:solidFill>
              </a:rPr>
              <a:t>Data Science Workflows Empowered:</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Microsoft Fabric facilitates end-to-end data science workflows</a:t>
            </a:r>
          </a:p>
          <a:p>
            <a:pPr marL="285750" indent="-285750">
              <a:buFont typeface="Wingdings" panose="05000000000000000000" pitchFamily="2" charset="2"/>
              <a:buChar char="ü"/>
            </a:pPr>
            <a:r>
              <a:rPr lang="en-GB" dirty="0">
                <a:solidFill>
                  <a:schemeClr val="tx2">
                    <a:lumMod val="90000"/>
                    <a:lumOff val="10000"/>
                  </a:schemeClr>
                </a:solidFill>
              </a:rPr>
              <a:t>Enables data enrichment and business insights</a:t>
            </a:r>
          </a:p>
          <a:p>
            <a:pPr marL="285750" indent="-285750">
              <a:buFont typeface="Wingdings" panose="05000000000000000000" pitchFamily="2" charset="2"/>
              <a:buChar char="ü"/>
            </a:pPr>
            <a:r>
              <a:rPr lang="en-GB" dirty="0">
                <a:solidFill>
                  <a:schemeClr val="tx2">
                    <a:lumMod val="90000"/>
                    <a:lumOff val="10000"/>
                  </a:schemeClr>
                </a:solidFill>
              </a:rPr>
              <a:t>Covers data exploration, preparation, cleansing, experimentation, </a:t>
            </a:r>
            <a:r>
              <a:rPr lang="en-GB" dirty="0" err="1">
                <a:solidFill>
                  <a:schemeClr val="tx2">
                    <a:lumMod val="90000"/>
                    <a:lumOff val="10000"/>
                  </a:schemeClr>
                </a:solidFill>
              </a:rPr>
              <a:t>modeling</a:t>
            </a:r>
            <a:r>
              <a:rPr lang="en-GB" dirty="0">
                <a:solidFill>
                  <a:schemeClr val="tx2">
                    <a:lumMod val="90000"/>
                    <a:lumOff val="10000"/>
                  </a:schemeClr>
                </a:solidFill>
              </a:rPr>
              <a:t>, scoring, and serving insights to BI reports</a:t>
            </a:r>
          </a:p>
          <a:p>
            <a:pPr marL="285750" indent="-285750">
              <a:buFont typeface="Wingdings" panose="05000000000000000000" pitchFamily="2" charset="2"/>
              <a:buChar char="ü"/>
            </a:pPr>
            <a:r>
              <a:rPr lang="en-GB" dirty="0">
                <a:solidFill>
                  <a:schemeClr val="tx2">
                    <a:lumMod val="90000"/>
                    <a:lumOff val="10000"/>
                  </a:schemeClr>
                </a:solidFill>
              </a:rPr>
              <a:t>Unification of multiple ML frameworks and algorithms into a single API</a:t>
            </a:r>
          </a:p>
          <a:p>
            <a:pPr marL="285750" indent="-285750">
              <a:buFont typeface="Wingdings" panose="05000000000000000000" pitchFamily="2" charset="2"/>
              <a:buChar char="ü"/>
            </a:pPr>
            <a:r>
              <a:rPr lang="en-GB" dirty="0">
                <a:solidFill>
                  <a:schemeClr val="tx2">
                    <a:lumMod val="90000"/>
                    <a:lumOff val="10000"/>
                  </a:schemeClr>
                </a:solidFill>
              </a:rPr>
              <a:t>Integration with pre-trained AI models from Azure AI services</a:t>
            </a:r>
          </a:p>
          <a:p>
            <a:pPr marL="285750" indent="-285750">
              <a:buFont typeface="Wingdings" panose="05000000000000000000" pitchFamily="2" charset="2"/>
              <a:buChar char="ü"/>
            </a:pPr>
            <a:r>
              <a:rPr lang="en-GB" dirty="0">
                <a:solidFill>
                  <a:schemeClr val="tx2">
                    <a:lumMod val="90000"/>
                    <a:lumOff val="10000"/>
                  </a:schemeClr>
                </a:solidFill>
              </a:rPr>
              <a:t>Integration with Microsoft Fabric model registry</a:t>
            </a:r>
          </a:p>
          <a:p>
            <a:pPr marL="285750" indent="-285750">
              <a:buFont typeface="Wingdings" panose="05000000000000000000" pitchFamily="2" charset="2"/>
              <a:buChar char="ü"/>
            </a:pPr>
            <a:r>
              <a:rPr lang="en-GB" dirty="0">
                <a:solidFill>
                  <a:schemeClr val="tx2">
                    <a:lumMod val="90000"/>
                    <a:lumOff val="10000"/>
                  </a:schemeClr>
                </a:solidFill>
              </a:rPr>
              <a:t>Predicted values written to </a:t>
            </a:r>
            <a:r>
              <a:rPr lang="en-GB" dirty="0" err="1">
                <a:solidFill>
                  <a:schemeClr val="tx2">
                    <a:lumMod val="90000"/>
                    <a:lumOff val="10000"/>
                  </a:schemeClr>
                </a:solidFill>
              </a:rPr>
              <a:t>OneLake</a:t>
            </a:r>
            <a:r>
              <a:rPr lang="en-GB" dirty="0">
                <a:solidFill>
                  <a:schemeClr val="tx2">
                    <a:lumMod val="90000"/>
                    <a:lumOff val="10000"/>
                  </a:schemeClr>
                </a:solidFill>
              </a:rPr>
              <a:t> and consumed in Power BI reports</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Microsoft Fabric provides a comprehensive Data Science platform, enabling users to streamline end-to-end data science workflows, from data exploration and preparation to </a:t>
            </a:r>
            <a:r>
              <a:rPr lang="en-GB" sz="1600" b="1" dirty="0" err="1">
                <a:solidFill>
                  <a:schemeClr val="tx1"/>
                </a:solidFill>
              </a:rPr>
              <a:t>modeling</a:t>
            </a:r>
            <a:r>
              <a:rPr lang="en-GB" sz="1600" b="1" dirty="0">
                <a:solidFill>
                  <a:schemeClr val="tx1"/>
                </a:solidFill>
              </a:rPr>
              <a:t> and predictive insights, fostering data enrichment and valuable business insights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3" name="Rounded Rectangle 17">
            <a:extLst>
              <a:ext uri="{FF2B5EF4-FFF2-40B4-BE49-F238E27FC236}">
                <a16:creationId xmlns:a16="http://schemas.microsoft.com/office/drawing/2014/main" id="{4ACEB080-AAE2-169E-4815-A0446ADB05BD}"/>
              </a:ext>
            </a:extLst>
          </p:cNvPr>
          <p:cNvSpPr/>
          <p:nvPr/>
        </p:nvSpPr>
        <p:spPr>
          <a:xfrm>
            <a:off x="467557" y="2119351"/>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 name="Rounded Rectangle 17">
            <a:extLst>
              <a:ext uri="{FF2B5EF4-FFF2-40B4-BE49-F238E27FC236}">
                <a16:creationId xmlns:a16="http://schemas.microsoft.com/office/drawing/2014/main" id="{992FCDC6-99F5-6A65-71FC-4330ADC9F33C}"/>
              </a:ext>
            </a:extLst>
          </p:cNvPr>
          <p:cNvSpPr/>
          <p:nvPr/>
        </p:nvSpPr>
        <p:spPr>
          <a:xfrm>
            <a:off x="514227" y="2760899"/>
            <a:ext cx="688828"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1" name="Graphic 228">
            <a:extLst>
              <a:ext uri="{FF2B5EF4-FFF2-40B4-BE49-F238E27FC236}">
                <a16:creationId xmlns:a16="http://schemas.microsoft.com/office/drawing/2014/main" id="{5105D598-1723-0EE9-49E2-09585329353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02109" y="2283074"/>
            <a:ext cx="314241" cy="329502"/>
          </a:xfrm>
          <a:prstGeom prst="rect">
            <a:avLst/>
          </a:prstGeom>
        </p:spPr>
      </p:pic>
      <p:pic>
        <p:nvPicPr>
          <p:cNvPr id="14" name="Picture 13">
            <a:extLst>
              <a:ext uri="{FF2B5EF4-FFF2-40B4-BE49-F238E27FC236}">
                <a16:creationId xmlns:a16="http://schemas.microsoft.com/office/drawing/2014/main" id="{1FEC7014-1DCD-884C-9405-5F7527524A96}"/>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464158" y="2032406"/>
            <a:ext cx="2690400" cy="935611"/>
          </a:xfrm>
          <a:prstGeom prst="rect">
            <a:avLst/>
          </a:prstGeom>
        </p:spPr>
      </p:pic>
      <p:pic>
        <p:nvPicPr>
          <p:cNvPr id="22" name="Picture 21">
            <a:extLst>
              <a:ext uri="{FF2B5EF4-FFF2-40B4-BE49-F238E27FC236}">
                <a16:creationId xmlns:a16="http://schemas.microsoft.com/office/drawing/2014/main" id="{A888969A-EC48-B1DA-A189-3482343D32AC}"/>
              </a:ext>
            </a:extLst>
          </p:cNvPr>
          <p:cNvPicPr>
            <a:picLocks noChangeAspect="1"/>
          </p:cNvPicPr>
          <p:nvPr/>
        </p:nvPicPr>
        <p:blipFill>
          <a:blip r:embed="rId5"/>
          <a:stretch>
            <a:fillRect/>
          </a:stretch>
        </p:blipFill>
        <p:spPr>
          <a:xfrm>
            <a:off x="8068752" y="2298424"/>
            <a:ext cx="3421139" cy="2261152"/>
          </a:xfrm>
          <a:prstGeom prst="rect">
            <a:avLst/>
          </a:prstGeom>
        </p:spPr>
      </p:pic>
    </p:spTree>
    <p:extLst>
      <p:ext uri="{BB962C8B-B14F-4D97-AF65-F5344CB8AC3E}">
        <p14:creationId xmlns:p14="http://schemas.microsoft.com/office/powerpoint/2010/main" val="3443261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Warehouse</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2308324"/>
          </a:xfrm>
          <a:prstGeom prst="rect">
            <a:avLst/>
          </a:prstGeom>
          <a:noFill/>
        </p:spPr>
        <p:txBody>
          <a:bodyPr wrap="square">
            <a:spAutoFit/>
          </a:bodyPr>
          <a:lstStyle/>
          <a:p>
            <a:r>
              <a:rPr lang="en-GB" dirty="0">
                <a:solidFill>
                  <a:schemeClr val="tx2">
                    <a:lumMod val="90000"/>
                    <a:lumOff val="10000"/>
                  </a:schemeClr>
                </a:solidFill>
              </a:rPr>
              <a:t>Lake centric data warehouse:</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Enterprise-grade distributed processing engine</a:t>
            </a:r>
          </a:p>
          <a:p>
            <a:pPr marL="285750" indent="-285750">
              <a:buFont typeface="Wingdings" panose="05000000000000000000" pitchFamily="2" charset="2"/>
              <a:buChar char="ü"/>
            </a:pPr>
            <a:r>
              <a:rPr lang="en-GB" dirty="0">
                <a:solidFill>
                  <a:schemeClr val="tx2">
                    <a:lumMod val="90000"/>
                    <a:lumOff val="10000"/>
                  </a:schemeClr>
                </a:solidFill>
              </a:rPr>
              <a:t>Industry-leading performance at scale</a:t>
            </a:r>
          </a:p>
          <a:p>
            <a:pPr marL="285750" indent="-285750">
              <a:buFont typeface="Wingdings" panose="05000000000000000000" pitchFamily="2" charset="2"/>
              <a:buChar char="ü"/>
            </a:pPr>
            <a:r>
              <a:rPr lang="en-GB" dirty="0">
                <a:solidFill>
                  <a:schemeClr val="tx2">
                    <a:lumMod val="90000"/>
                    <a:lumOff val="10000"/>
                  </a:schemeClr>
                </a:solidFill>
              </a:rPr>
              <a:t>Eliminates configuration and management hassles</a:t>
            </a:r>
          </a:p>
          <a:p>
            <a:pPr marL="285750" indent="-285750">
              <a:buFont typeface="Wingdings" panose="05000000000000000000" pitchFamily="2" charset="2"/>
              <a:buChar char="ü"/>
            </a:pPr>
            <a:r>
              <a:rPr lang="en-GB" dirty="0">
                <a:solidFill>
                  <a:schemeClr val="tx2">
                    <a:lumMod val="90000"/>
                    <a:lumOff val="10000"/>
                  </a:schemeClr>
                </a:solidFill>
              </a:rPr>
              <a:t>Seamless integration with Power BI for analysis and reporting</a:t>
            </a:r>
          </a:p>
          <a:p>
            <a:pPr marL="285750" indent="-285750">
              <a:buFont typeface="Wingdings" panose="05000000000000000000" pitchFamily="2" charset="2"/>
              <a:buChar char="ü"/>
            </a:pPr>
            <a:r>
              <a:rPr lang="en-GB" dirty="0">
                <a:solidFill>
                  <a:schemeClr val="tx2">
                    <a:lumMod val="90000"/>
                    <a:lumOff val="10000"/>
                  </a:schemeClr>
                </a:solidFill>
              </a:rPr>
              <a:t>Microsoft </a:t>
            </a:r>
            <a:r>
              <a:rPr lang="en-GB" dirty="0" err="1">
                <a:solidFill>
                  <a:schemeClr val="tx2">
                    <a:lumMod val="90000"/>
                    <a:lumOff val="10000"/>
                  </a:schemeClr>
                </a:solidFill>
              </a:rPr>
              <a:t>OneLake</a:t>
            </a:r>
            <a:r>
              <a:rPr lang="en-GB" dirty="0">
                <a:solidFill>
                  <a:schemeClr val="tx2">
                    <a:lumMod val="90000"/>
                    <a:lumOff val="10000"/>
                  </a:schemeClr>
                </a:solidFill>
              </a:rPr>
              <a:t> as the </a:t>
            </a:r>
            <a:r>
              <a:rPr lang="en-GB" dirty="0" err="1">
                <a:solidFill>
                  <a:schemeClr val="tx2">
                    <a:lumMod val="90000"/>
                    <a:lumOff val="10000"/>
                  </a:schemeClr>
                </a:solidFill>
              </a:rPr>
              <a:t>centerpiece</a:t>
            </a:r>
            <a:endParaRPr lang="en-GB" dirty="0">
              <a:solidFill>
                <a:schemeClr val="tx2">
                  <a:lumMod val="90000"/>
                  <a:lumOff val="10000"/>
                </a:schemeClr>
              </a:solidFill>
            </a:endParaRPr>
          </a:p>
          <a:p>
            <a:pPr marL="285750" indent="-285750">
              <a:buFont typeface="Wingdings" panose="05000000000000000000" pitchFamily="2" charset="2"/>
              <a:buChar char="ü"/>
            </a:pPr>
            <a:endParaRPr lang="en-GB" dirty="0">
              <a:solidFill>
                <a:schemeClr val="tx2">
                  <a:lumMod val="90000"/>
                  <a:lumOff val="10000"/>
                </a:schemeClr>
              </a:solidFill>
            </a:endParaRP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Simplified data warehousing with high-performance analytics while eliminating the complexities of configuration, making it an accessible and powerful solution for organizations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6">
            <a:extLst>
              <a:ext uri="{FF2B5EF4-FFF2-40B4-BE49-F238E27FC236}">
                <a16:creationId xmlns:a16="http://schemas.microsoft.com/office/drawing/2014/main" id="{701FC0C2-4210-7412-291C-2C2EBA09B411}"/>
              </a:ext>
            </a:extLst>
          </p:cNvPr>
          <p:cNvSpPr/>
          <p:nvPr/>
        </p:nvSpPr>
        <p:spPr>
          <a:xfrm>
            <a:off x="477080" y="2119351"/>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ounded Rectangle 244">
            <a:extLst>
              <a:ext uri="{FF2B5EF4-FFF2-40B4-BE49-F238E27FC236}">
                <a16:creationId xmlns:a16="http://schemas.microsoft.com/office/drawing/2014/main" id="{AFF4EC4F-81A0-C5BB-2CA0-3B627042626D}"/>
              </a:ext>
            </a:extLst>
          </p:cNvPr>
          <p:cNvSpPr/>
          <p:nvPr/>
        </p:nvSpPr>
        <p:spPr>
          <a:xfrm>
            <a:off x="541686" y="2749559"/>
            <a:ext cx="688829"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7" name="Graphic 230">
            <a:extLst>
              <a:ext uri="{FF2B5EF4-FFF2-40B4-BE49-F238E27FC236}">
                <a16:creationId xmlns:a16="http://schemas.microsoft.com/office/drawing/2014/main" id="{EDC520D0-0275-3272-82D9-72D15BBB31C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20603" y="2262335"/>
            <a:ext cx="332171" cy="348303"/>
          </a:xfrm>
          <a:prstGeom prst="rect">
            <a:avLst/>
          </a:prstGeom>
        </p:spPr>
      </p:pic>
      <p:pic>
        <p:nvPicPr>
          <p:cNvPr id="10" name="Picture 9">
            <a:extLst>
              <a:ext uri="{FF2B5EF4-FFF2-40B4-BE49-F238E27FC236}">
                <a16:creationId xmlns:a16="http://schemas.microsoft.com/office/drawing/2014/main" id="{97E76725-D634-CD17-7F59-91E678241A73}"/>
              </a:ext>
            </a:extLst>
          </p:cNvPr>
          <p:cNvPicPr>
            <a:picLocks noChangeAspect="1"/>
          </p:cNvPicPr>
          <p:nvPr/>
        </p:nvPicPr>
        <p:blipFill>
          <a:blip r:embed="rId4"/>
          <a:stretch>
            <a:fillRect/>
          </a:stretch>
        </p:blipFill>
        <p:spPr>
          <a:xfrm>
            <a:off x="8518996" y="2196309"/>
            <a:ext cx="3131318" cy="1944521"/>
          </a:xfrm>
          <a:prstGeom prst="rect">
            <a:avLst/>
          </a:prstGeom>
        </p:spPr>
      </p:pic>
      <p:pic>
        <p:nvPicPr>
          <p:cNvPr id="13" name="Picture 12">
            <a:extLst>
              <a:ext uri="{FF2B5EF4-FFF2-40B4-BE49-F238E27FC236}">
                <a16:creationId xmlns:a16="http://schemas.microsoft.com/office/drawing/2014/main" id="{0DC24326-F816-9337-3C92-655D28D62FA7}"/>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1459128" y="2095569"/>
            <a:ext cx="3019851" cy="935611"/>
          </a:xfrm>
          <a:prstGeom prst="rect">
            <a:avLst/>
          </a:prstGeom>
        </p:spPr>
      </p:pic>
    </p:spTree>
    <p:extLst>
      <p:ext uri="{BB962C8B-B14F-4D97-AF65-F5344CB8AC3E}">
        <p14:creationId xmlns:p14="http://schemas.microsoft.com/office/powerpoint/2010/main" val="3286145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Real Time Analytics</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3416320"/>
          </a:xfrm>
          <a:prstGeom prst="rect">
            <a:avLst/>
          </a:prstGeom>
          <a:noFill/>
        </p:spPr>
        <p:txBody>
          <a:bodyPr wrap="square">
            <a:spAutoFit/>
          </a:bodyPr>
          <a:lstStyle/>
          <a:p>
            <a:r>
              <a:rPr lang="en-GB" dirty="0">
                <a:solidFill>
                  <a:schemeClr val="tx2">
                    <a:lumMod val="90000"/>
                    <a:lumOff val="10000"/>
                  </a:schemeClr>
                </a:solidFill>
              </a:rPr>
              <a:t>Real Time Analytics scaling up seamlessly:</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Real-Time Analytics is a fully managed big data analytics platform</a:t>
            </a:r>
          </a:p>
          <a:p>
            <a:pPr marL="285750" indent="-285750">
              <a:buFont typeface="Wingdings" panose="05000000000000000000" pitchFamily="2" charset="2"/>
              <a:buChar char="ü"/>
            </a:pPr>
            <a:r>
              <a:rPr lang="en-GB" dirty="0">
                <a:solidFill>
                  <a:schemeClr val="tx2">
                    <a:lumMod val="90000"/>
                    <a:lumOff val="10000"/>
                  </a:schemeClr>
                </a:solidFill>
              </a:rPr>
              <a:t>Simplifies Real Time Data Processing</a:t>
            </a:r>
          </a:p>
          <a:p>
            <a:pPr marL="285750" indent="-285750">
              <a:buFont typeface="Wingdings" panose="05000000000000000000" pitchFamily="2" charset="2"/>
              <a:buChar char="ü"/>
            </a:pPr>
            <a:r>
              <a:rPr lang="en-GB" dirty="0">
                <a:solidFill>
                  <a:schemeClr val="tx2">
                    <a:lumMod val="90000"/>
                    <a:lumOff val="10000"/>
                  </a:schemeClr>
                </a:solidFill>
              </a:rPr>
              <a:t>Supports time series analysis and geospatial analytics</a:t>
            </a:r>
          </a:p>
          <a:p>
            <a:pPr marL="285750" indent="-285750">
              <a:buFont typeface="Wingdings" panose="05000000000000000000" pitchFamily="2" charset="2"/>
              <a:buChar char="ü"/>
            </a:pPr>
            <a:r>
              <a:rPr lang="en-GB" dirty="0">
                <a:solidFill>
                  <a:schemeClr val="tx2">
                    <a:lumMod val="90000"/>
                    <a:lumOff val="10000"/>
                  </a:schemeClr>
                </a:solidFill>
              </a:rPr>
              <a:t>No-code experience with </a:t>
            </a:r>
            <a:r>
              <a:rPr lang="en-GB" dirty="0" err="1">
                <a:solidFill>
                  <a:schemeClr val="tx2">
                    <a:lumMod val="90000"/>
                    <a:lumOff val="10000"/>
                  </a:schemeClr>
                </a:solidFill>
              </a:rPr>
              <a:t>Eventstream</a:t>
            </a: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Kusto Query Language (KQL) database is scalable, capable of handling billions of records, and retains data for extended periods</a:t>
            </a:r>
          </a:p>
          <a:p>
            <a:pPr marL="285750" indent="-285750">
              <a:buFont typeface="Wingdings" panose="05000000000000000000" pitchFamily="2" charset="2"/>
              <a:buChar char="ü"/>
            </a:pPr>
            <a:r>
              <a:rPr lang="en-GB" dirty="0">
                <a:solidFill>
                  <a:schemeClr val="tx2">
                    <a:lumMod val="90000"/>
                    <a:lumOff val="10000"/>
                  </a:schemeClr>
                </a:solidFill>
              </a:rPr>
              <a:t>Power BI reports from KQL queries</a:t>
            </a:r>
          </a:p>
          <a:p>
            <a:pPr marL="285750" indent="-285750">
              <a:buFont typeface="Wingdings" panose="05000000000000000000" pitchFamily="2" charset="2"/>
              <a:buChar char="ü"/>
            </a:pPr>
            <a:endParaRPr lang="en-GB" dirty="0">
              <a:solidFill>
                <a:schemeClr val="tx2">
                  <a:lumMod val="90000"/>
                  <a:lumOff val="10000"/>
                </a:schemeClr>
              </a:solidFill>
            </a:endParaRP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Real-Time Analytics in Microsoft Fabric simplifies data integration, democratizes data access, and empowers users, from citizen data scientists to advanced data engineers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0" name="Picture 9">
            <a:extLst>
              <a:ext uri="{FF2B5EF4-FFF2-40B4-BE49-F238E27FC236}">
                <a16:creationId xmlns:a16="http://schemas.microsoft.com/office/drawing/2014/main" id="{97E76725-D634-CD17-7F59-91E678241A73}"/>
              </a:ext>
            </a:extLst>
          </p:cNvPr>
          <p:cNvPicPr>
            <a:picLocks noChangeAspect="1"/>
          </p:cNvPicPr>
          <p:nvPr/>
        </p:nvPicPr>
        <p:blipFill>
          <a:blip r:embed="rId2"/>
          <a:stretch>
            <a:fillRect/>
          </a:stretch>
        </p:blipFill>
        <p:spPr>
          <a:xfrm>
            <a:off x="8518996" y="2196309"/>
            <a:ext cx="3131318" cy="1944521"/>
          </a:xfrm>
          <a:prstGeom prst="rect">
            <a:avLst/>
          </a:prstGeom>
        </p:spPr>
      </p:pic>
      <p:sp>
        <p:nvSpPr>
          <p:cNvPr id="3" name="Rounded Rectangle 18">
            <a:extLst>
              <a:ext uri="{FF2B5EF4-FFF2-40B4-BE49-F238E27FC236}">
                <a16:creationId xmlns:a16="http://schemas.microsoft.com/office/drawing/2014/main" id="{9590F0A9-54E7-B51B-370A-FFEBE7F93581}"/>
              </a:ext>
            </a:extLst>
          </p:cNvPr>
          <p:cNvSpPr/>
          <p:nvPr/>
        </p:nvSpPr>
        <p:spPr>
          <a:xfrm>
            <a:off x="465870"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8" name="Rounded Rectangle 18">
            <a:extLst>
              <a:ext uri="{FF2B5EF4-FFF2-40B4-BE49-F238E27FC236}">
                <a16:creationId xmlns:a16="http://schemas.microsoft.com/office/drawing/2014/main" id="{5F63FFF3-C82D-20D6-0BDA-9BC5F52B0786}"/>
              </a:ext>
            </a:extLst>
          </p:cNvPr>
          <p:cNvSpPr/>
          <p:nvPr/>
        </p:nvSpPr>
        <p:spPr>
          <a:xfrm>
            <a:off x="468263" y="2742777"/>
            <a:ext cx="813256"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9" name="Graphic 232">
            <a:extLst>
              <a:ext uri="{FF2B5EF4-FFF2-40B4-BE49-F238E27FC236}">
                <a16:creationId xmlns:a16="http://schemas.microsoft.com/office/drawing/2014/main" id="{C9854E5B-7565-7958-03F1-3EFB7D383D7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53" r="-2453"/>
          <a:stretch/>
        </p:blipFill>
        <p:spPr>
          <a:xfrm>
            <a:off x="711144" y="2257390"/>
            <a:ext cx="328667" cy="344629"/>
          </a:xfrm>
          <a:prstGeom prst="rect">
            <a:avLst/>
          </a:prstGeom>
        </p:spPr>
      </p:pic>
      <p:pic>
        <p:nvPicPr>
          <p:cNvPr id="17" name="Picture 16">
            <a:extLst>
              <a:ext uri="{FF2B5EF4-FFF2-40B4-BE49-F238E27FC236}">
                <a16:creationId xmlns:a16="http://schemas.microsoft.com/office/drawing/2014/main" id="{5A4220FB-321A-6331-9A43-BF18FBA69140}"/>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1462410" y="2112833"/>
            <a:ext cx="2697115" cy="891959"/>
          </a:xfrm>
          <a:prstGeom prst="rect">
            <a:avLst/>
          </a:prstGeom>
        </p:spPr>
      </p:pic>
    </p:spTree>
    <p:extLst>
      <p:ext uri="{BB962C8B-B14F-4D97-AF65-F5344CB8AC3E}">
        <p14:creationId xmlns:p14="http://schemas.microsoft.com/office/powerpoint/2010/main" val="3937265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Power BI</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2031325"/>
          </a:xfrm>
          <a:prstGeom prst="rect">
            <a:avLst/>
          </a:prstGeom>
          <a:noFill/>
        </p:spPr>
        <p:txBody>
          <a:bodyPr wrap="square">
            <a:spAutoFit/>
          </a:bodyPr>
          <a:lstStyle/>
          <a:p>
            <a:r>
              <a:rPr lang="en-GB" dirty="0">
                <a:solidFill>
                  <a:schemeClr val="tx2">
                    <a:lumMod val="90000"/>
                    <a:lumOff val="10000"/>
                  </a:schemeClr>
                </a:solidFill>
              </a:rPr>
              <a:t>Self Service Reporting Tool:</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Turn your unrelated sources of data into coherent, visually immersive, and interactive insights</a:t>
            </a:r>
          </a:p>
          <a:p>
            <a:pPr marL="285750" indent="-285750">
              <a:buFont typeface="Wingdings" panose="05000000000000000000" pitchFamily="2" charset="2"/>
              <a:buChar char="ü"/>
            </a:pPr>
            <a:r>
              <a:rPr lang="en-GB" dirty="0">
                <a:solidFill>
                  <a:schemeClr val="tx2">
                    <a:lumMod val="90000"/>
                    <a:lumOff val="10000"/>
                  </a:schemeClr>
                </a:solidFill>
              </a:rPr>
              <a:t>Easily connect to your data sources, visualize and discover </a:t>
            </a:r>
          </a:p>
          <a:p>
            <a:pPr marL="285750" indent="-285750">
              <a:buFont typeface="Wingdings" panose="05000000000000000000" pitchFamily="2" charset="2"/>
              <a:buChar char="ü"/>
            </a:pPr>
            <a:r>
              <a:rPr lang="en-GB" dirty="0">
                <a:solidFill>
                  <a:schemeClr val="tx2">
                    <a:lumMod val="90000"/>
                    <a:lumOff val="10000"/>
                  </a:schemeClr>
                </a:solidFill>
              </a:rPr>
              <a:t>Quick measure suggestions assist creation of DAX </a:t>
            </a:r>
          </a:p>
          <a:p>
            <a:pPr marL="285750" indent="-285750">
              <a:buFont typeface="Wingdings" panose="05000000000000000000" pitchFamily="2" charset="2"/>
              <a:buChar char="ü"/>
            </a:pPr>
            <a:r>
              <a:rPr lang="en-GB" dirty="0">
                <a:solidFill>
                  <a:schemeClr val="bg1">
                    <a:lumMod val="50000"/>
                  </a:schemeClr>
                </a:solidFill>
              </a:rPr>
              <a:t>AI with Copilot in Power BI</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Deliver compelling data experiences for end users, enabling them to take action based on insights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9">
            <a:extLst>
              <a:ext uri="{FF2B5EF4-FFF2-40B4-BE49-F238E27FC236}">
                <a16:creationId xmlns:a16="http://schemas.microsoft.com/office/drawing/2014/main" id="{885E6698-2512-1C98-B6AF-C7EC3282FC2A}"/>
              </a:ext>
            </a:extLst>
          </p:cNvPr>
          <p:cNvSpPr/>
          <p:nvPr/>
        </p:nvSpPr>
        <p:spPr>
          <a:xfrm>
            <a:off x="461660" y="2112569"/>
            <a:ext cx="818182"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ounded Rectangle 19">
            <a:extLst>
              <a:ext uri="{FF2B5EF4-FFF2-40B4-BE49-F238E27FC236}">
                <a16:creationId xmlns:a16="http://schemas.microsoft.com/office/drawing/2014/main" id="{260CEBA4-A4BC-4D80-B166-6563DA8F837E}"/>
              </a:ext>
            </a:extLst>
          </p:cNvPr>
          <p:cNvSpPr/>
          <p:nvPr/>
        </p:nvSpPr>
        <p:spPr>
          <a:xfrm>
            <a:off x="573711" y="2806721"/>
            <a:ext cx="593940" cy="127873"/>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7" name="Graphic 234">
            <a:extLst>
              <a:ext uri="{FF2B5EF4-FFF2-40B4-BE49-F238E27FC236}">
                <a16:creationId xmlns:a16="http://schemas.microsoft.com/office/drawing/2014/main" id="{BEFF11C0-57B6-74AA-F8A9-33E7AD64E7D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13631" y="2264954"/>
            <a:ext cx="314241" cy="329502"/>
          </a:xfrm>
          <a:prstGeom prst="rect">
            <a:avLst/>
          </a:prstGeom>
        </p:spPr>
      </p:pic>
      <p:pic>
        <p:nvPicPr>
          <p:cNvPr id="12" name="Picture 11">
            <a:extLst>
              <a:ext uri="{FF2B5EF4-FFF2-40B4-BE49-F238E27FC236}">
                <a16:creationId xmlns:a16="http://schemas.microsoft.com/office/drawing/2014/main" id="{BE857BB4-66DD-8461-119C-C3475BBFF993}"/>
              </a:ext>
            </a:extLst>
          </p:cNvPr>
          <p:cNvPicPr>
            <a:picLocks noChangeAspect="1"/>
          </p:cNvPicPr>
          <p:nvPr/>
        </p:nvPicPr>
        <p:blipFill>
          <a:blip r:embed="rId4"/>
          <a:stretch>
            <a:fillRect/>
          </a:stretch>
        </p:blipFill>
        <p:spPr>
          <a:xfrm>
            <a:off x="8612256" y="2162437"/>
            <a:ext cx="3124465" cy="1450311"/>
          </a:xfrm>
          <a:prstGeom prst="rect">
            <a:avLst/>
          </a:prstGeom>
        </p:spPr>
      </p:pic>
      <p:sp>
        <p:nvSpPr>
          <p:cNvPr id="16" name="Oval 15">
            <a:extLst>
              <a:ext uri="{FF2B5EF4-FFF2-40B4-BE49-F238E27FC236}">
                <a16:creationId xmlns:a16="http://schemas.microsoft.com/office/drawing/2014/main" id="{F38C4138-1A9C-240F-ED3D-6E0E2E17E36A}"/>
              </a:ext>
            </a:extLst>
          </p:cNvPr>
          <p:cNvSpPr/>
          <p:nvPr/>
        </p:nvSpPr>
        <p:spPr bwMode="auto">
          <a:xfrm>
            <a:off x="2768370" y="2133949"/>
            <a:ext cx="720044" cy="720043"/>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211D4C62-C2C3-6271-AAC0-FB9D49BF8E49}"/>
              </a:ext>
            </a:extLst>
          </p:cNvPr>
          <p:cNvSpPr/>
          <p:nvPr/>
        </p:nvSpPr>
        <p:spPr bwMode="auto">
          <a:xfrm>
            <a:off x="3931807" y="2132971"/>
            <a:ext cx="720044" cy="720043"/>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1C4E43F7-7A0F-D272-F542-0E76375D064D}"/>
              </a:ext>
            </a:extLst>
          </p:cNvPr>
          <p:cNvSpPr/>
          <p:nvPr/>
        </p:nvSpPr>
        <p:spPr bwMode="auto">
          <a:xfrm>
            <a:off x="1603520" y="2133949"/>
            <a:ext cx="720044" cy="720043"/>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chip" title="Icon of a computer chip">
            <a:extLst>
              <a:ext uri="{FF2B5EF4-FFF2-40B4-BE49-F238E27FC236}">
                <a16:creationId xmlns:a16="http://schemas.microsoft.com/office/drawing/2014/main" id="{D9C4E5CC-7527-546F-45E7-C53706B6EF92}"/>
              </a:ext>
            </a:extLst>
          </p:cNvPr>
          <p:cNvSpPr>
            <a:spLocks noChangeAspect="1" noEditPoints="1"/>
          </p:cNvSpPr>
          <p:nvPr/>
        </p:nvSpPr>
        <p:spPr bwMode="auto">
          <a:xfrm>
            <a:off x="4146660" y="2358201"/>
            <a:ext cx="290340" cy="2963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39B8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730">
              <a:gradFill>
                <a:gsLst>
                  <a:gs pos="0">
                    <a:srgbClr val="505050"/>
                  </a:gs>
                  <a:gs pos="100000">
                    <a:srgbClr val="505050"/>
                  </a:gs>
                </a:gsLst>
              </a:gradFill>
            </a:endParaRPr>
          </a:p>
        </p:txBody>
      </p:sp>
      <p:sp>
        <p:nvSpPr>
          <p:cNvPr id="21" name="Graphic 27">
            <a:extLst>
              <a:ext uri="{FF2B5EF4-FFF2-40B4-BE49-F238E27FC236}">
                <a16:creationId xmlns:a16="http://schemas.microsoft.com/office/drawing/2014/main" id="{127B6FEC-FC2C-CA71-0660-759818B3160D}"/>
              </a:ext>
            </a:extLst>
          </p:cNvPr>
          <p:cNvSpPr/>
          <p:nvPr/>
        </p:nvSpPr>
        <p:spPr>
          <a:xfrm>
            <a:off x="1776657" y="2393110"/>
            <a:ext cx="373772" cy="201723"/>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chemeClr val="tx1"/>
          </a:solidFill>
          <a:ln w="952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pic>
        <p:nvPicPr>
          <p:cNvPr id="22" name="Graphic 10" descr="Illustrator outline">
            <a:extLst>
              <a:ext uri="{FF2B5EF4-FFF2-40B4-BE49-F238E27FC236}">
                <a16:creationId xmlns:a16="http://schemas.microsoft.com/office/drawing/2014/main" id="{16124A94-51DE-572A-5973-960FB86287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5399" y="2273792"/>
            <a:ext cx="440359" cy="440359"/>
          </a:xfrm>
          <a:prstGeom prst="rect">
            <a:avLst/>
          </a:prstGeom>
        </p:spPr>
      </p:pic>
      <p:pic>
        <p:nvPicPr>
          <p:cNvPr id="23" name="Picture 22">
            <a:extLst>
              <a:ext uri="{FF2B5EF4-FFF2-40B4-BE49-F238E27FC236}">
                <a16:creationId xmlns:a16="http://schemas.microsoft.com/office/drawing/2014/main" id="{FFB00B9D-5DE5-DE78-CCD7-2EFEA98C5922}"/>
              </a:ext>
            </a:extLst>
          </p:cNvPr>
          <p:cNvPicPr>
            <a:picLocks noChangeAspect="1"/>
          </p:cNvPicPr>
          <p:nvPr/>
        </p:nvPicPr>
        <p:blipFill>
          <a:blip r:embed="rId7"/>
          <a:stretch>
            <a:fillRect/>
          </a:stretch>
        </p:blipFill>
        <p:spPr>
          <a:xfrm>
            <a:off x="9196065" y="3803772"/>
            <a:ext cx="1112055" cy="2865368"/>
          </a:xfrm>
          <a:prstGeom prst="rect">
            <a:avLst/>
          </a:prstGeom>
        </p:spPr>
      </p:pic>
    </p:spTree>
    <p:extLst>
      <p:ext uri="{BB962C8B-B14F-4D97-AF65-F5344CB8AC3E}">
        <p14:creationId xmlns:p14="http://schemas.microsoft.com/office/powerpoint/2010/main" val="1414995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B8DF2-29A4-C704-E634-5A39472C6312}"/>
              </a:ext>
            </a:extLst>
          </p:cNvPr>
          <p:cNvSpPr>
            <a:spLocks noGrp="1"/>
          </p:cNvSpPr>
          <p:nvPr>
            <p:ph type="title"/>
          </p:nvPr>
        </p:nvSpPr>
        <p:spPr/>
        <p:txBody>
          <a:bodyPr/>
          <a:lstStyle/>
          <a:p>
            <a:r>
              <a:rPr lang="en-GB" dirty="0"/>
              <a:t>Sponsors – Thank you</a:t>
            </a:r>
          </a:p>
        </p:txBody>
      </p:sp>
      <p:sp>
        <p:nvSpPr>
          <p:cNvPr id="5" name="Title 1">
            <a:extLst>
              <a:ext uri="{FF2B5EF4-FFF2-40B4-BE49-F238E27FC236}">
                <a16:creationId xmlns:a16="http://schemas.microsoft.com/office/drawing/2014/main" id="{F205CA08-1EE8-6BB6-0B82-DB5DEAB56C23}"/>
              </a:ext>
            </a:extLst>
          </p:cNvPr>
          <p:cNvSpPr txBox="1">
            <a:spLocks/>
          </p:cNvSpPr>
          <p:nvPr/>
        </p:nvSpPr>
        <p:spPr>
          <a:xfrm>
            <a:off x="71967" y="5920453"/>
            <a:ext cx="12048067" cy="891343"/>
          </a:xfrm>
          <a:prstGeom prst="rect">
            <a:avLst/>
          </a:prstGeom>
        </p:spPr>
        <p:txBody>
          <a:bodyPr vert="horz" lIns="60960" tIns="30480" rIns="60960" bIns="3048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933" i="1"/>
              <a:t>We couldn’t do it without you.</a:t>
            </a:r>
          </a:p>
        </p:txBody>
      </p:sp>
      <p:pic>
        <p:nvPicPr>
          <p:cNvPr id="6" name="Picture 5">
            <a:extLst>
              <a:ext uri="{FF2B5EF4-FFF2-40B4-BE49-F238E27FC236}">
                <a16:creationId xmlns:a16="http://schemas.microsoft.com/office/drawing/2014/main" id="{27B0DE11-FAA8-339A-2C60-9B17C7B85E7C}"/>
              </a:ext>
            </a:extLst>
          </p:cNvPr>
          <p:cNvPicPr>
            <a:picLocks noChangeAspect="1"/>
          </p:cNvPicPr>
          <p:nvPr/>
        </p:nvPicPr>
        <p:blipFill>
          <a:blip r:embed="rId2"/>
          <a:stretch>
            <a:fillRect/>
          </a:stretch>
        </p:blipFill>
        <p:spPr>
          <a:xfrm>
            <a:off x="4891451" y="319581"/>
            <a:ext cx="5048511" cy="2601841"/>
          </a:xfrm>
          <a:prstGeom prst="rect">
            <a:avLst/>
          </a:prstGeom>
        </p:spPr>
      </p:pic>
      <p:pic>
        <p:nvPicPr>
          <p:cNvPr id="7" name="Picture 6">
            <a:extLst>
              <a:ext uri="{FF2B5EF4-FFF2-40B4-BE49-F238E27FC236}">
                <a16:creationId xmlns:a16="http://schemas.microsoft.com/office/drawing/2014/main" id="{12DC43D8-B611-9B25-9B55-1C3C2A2C7ECC}"/>
              </a:ext>
            </a:extLst>
          </p:cNvPr>
          <p:cNvPicPr>
            <a:picLocks noChangeAspect="1"/>
          </p:cNvPicPr>
          <p:nvPr/>
        </p:nvPicPr>
        <p:blipFill>
          <a:blip r:embed="rId3"/>
          <a:stretch>
            <a:fillRect/>
          </a:stretch>
        </p:blipFill>
        <p:spPr>
          <a:xfrm>
            <a:off x="7300550" y="2552936"/>
            <a:ext cx="4067432" cy="1475122"/>
          </a:xfrm>
          <a:prstGeom prst="rect">
            <a:avLst/>
          </a:prstGeom>
        </p:spPr>
      </p:pic>
      <p:pic>
        <p:nvPicPr>
          <p:cNvPr id="8" name="Picture 7">
            <a:extLst>
              <a:ext uri="{FF2B5EF4-FFF2-40B4-BE49-F238E27FC236}">
                <a16:creationId xmlns:a16="http://schemas.microsoft.com/office/drawing/2014/main" id="{919AAC4E-721B-7570-D949-96DA1BC4D8E4}"/>
              </a:ext>
            </a:extLst>
          </p:cNvPr>
          <p:cNvPicPr>
            <a:picLocks noChangeAspect="1"/>
          </p:cNvPicPr>
          <p:nvPr/>
        </p:nvPicPr>
        <p:blipFill>
          <a:blip r:embed="rId4"/>
          <a:stretch>
            <a:fillRect/>
          </a:stretch>
        </p:blipFill>
        <p:spPr>
          <a:xfrm>
            <a:off x="279974" y="2462721"/>
            <a:ext cx="6486033" cy="1322093"/>
          </a:xfrm>
          <a:prstGeom prst="rect">
            <a:avLst/>
          </a:prstGeom>
        </p:spPr>
      </p:pic>
      <p:pic>
        <p:nvPicPr>
          <p:cNvPr id="9" name="Picture 8">
            <a:extLst>
              <a:ext uri="{FF2B5EF4-FFF2-40B4-BE49-F238E27FC236}">
                <a16:creationId xmlns:a16="http://schemas.microsoft.com/office/drawing/2014/main" id="{EE1B8A21-46CF-3A3E-730E-CCC8A7B61793}"/>
              </a:ext>
            </a:extLst>
          </p:cNvPr>
          <p:cNvPicPr>
            <a:picLocks noChangeAspect="1"/>
          </p:cNvPicPr>
          <p:nvPr/>
        </p:nvPicPr>
        <p:blipFill>
          <a:blip r:embed="rId5"/>
          <a:stretch>
            <a:fillRect/>
          </a:stretch>
        </p:blipFill>
        <p:spPr>
          <a:xfrm>
            <a:off x="138218" y="4291621"/>
            <a:ext cx="6056869" cy="1433098"/>
          </a:xfrm>
          <a:prstGeom prst="rect">
            <a:avLst/>
          </a:prstGeom>
        </p:spPr>
      </p:pic>
      <p:pic>
        <p:nvPicPr>
          <p:cNvPr id="10" name="Picture 9">
            <a:extLst>
              <a:ext uri="{FF2B5EF4-FFF2-40B4-BE49-F238E27FC236}">
                <a16:creationId xmlns:a16="http://schemas.microsoft.com/office/drawing/2014/main" id="{3C9F89CB-5454-037F-F8E1-B3BA4AFEFBB9}"/>
              </a:ext>
            </a:extLst>
          </p:cNvPr>
          <p:cNvPicPr>
            <a:picLocks noChangeAspect="1"/>
          </p:cNvPicPr>
          <p:nvPr/>
        </p:nvPicPr>
        <p:blipFill>
          <a:blip r:embed="rId6"/>
          <a:stretch>
            <a:fillRect/>
          </a:stretch>
        </p:blipFill>
        <p:spPr>
          <a:xfrm>
            <a:off x="6614750" y="4409116"/>
            <a:ext cx="5439032" cy="1133621"/>
          </a:xfrm>
          <a:prstGeom prst="rect">
            <a:avLst/>
          </a:prstGeom>
        </p:spPr>
      </p:pic>
    </p:spTree>
    <p:extLst>
      <p:ext uri="{BB962C8B-B14F-4D97-AF65-F5344CB8AC3E}">
        <p14:creationId xmlns:p14="http://schemas.microsoft.com/office/powerpoint/2010/main" val="184375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BF55-7B5C-FAFD-E65F-ED2C0AE51A86}"/>
              </a:ext>
            </a:extLst>
          </p:cNvPr>
          <p:cNvSpPr>
            <a:spLocks noGrp="1"/>
          </p:cNvSpPr>
          <p:nvPr>
            <p:ph type="title"/>
          </p:nvPr>
        </p:nvSpPr>
        <p:spPr/>
        <p:txBody>
          <a:bodyPr/>
          <a:lstStyle/>
          <a:p>
            <a:r>
              <a:rPr lang="en-GB" dirty="0"/>
              <a:t>Data Activator</a:t>
            </a:r>
          </a:p>
        </p:txBody>
      </p:sp>
      <p:sp>
        <p:nvSpPr>
          <p:cNvPr id="57" name="Rounded Rectangle 16">
            <a:extLst>
              <a:ext uri="{FF2B5EF4-FFF2-40B4-BE49-F238E27FC236}">
                <a16:creationId xmlns:a16="http://schemas.microsoft.com/office/drawing/2014/main" id="{73F7FF0B-A810-99EB-742C-25994967AE2D}"/>
              </a:ext>
            </a:extLst>
          </p:cNvPr>
          <p:cNvSpPr/>
          <p:nvPr/>
        </p:nvSpPr>
        <p:spPr>
          <a:xfrm>
            <a:off x="803952" y="1206088"/>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8" name="TextBox 134">
            <a:extLst>
              <a:ext uri="{FF2B5EF4-FFF2-40B4-BE49-F238E27FC236}">
                <a16:creationId xmlns:a16="http://schemas.microsoft.com/office/drawing/2014/main" id="{4FBD213D-2812-83B8-40A4-2D88D777411C}"/>
              </a:ext>
            </a:extLst>
          </p:cNvPr>
          <p:cNvSpPr txBox="1"/>
          <p:nvPr/>
        </p:nvSpPr>
        <p:spPr>
          <a:xfrm>
            <a:off x="1660620" y="3808484"/>
            <a:ext cx="1761346" cy="1002197"/>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274300">
              <a:lnSpc>
                <a:spcPct val="130000"/>
              </a:lnSpc>
            </a:pPr>
            <a:r>
              <a:rPr lang="en-US" sz="1400">
                <a:solidFill>
                  <a:schemeClr val="bg1"/>
                </a:solidFill>
                <a:latin typeface="+mj-lt"/>
                <a:cs typeface="Segoe UI Semibold" panose="020B0502040204020203" pitchFamily="34" charset="0"/>
              </a:rPr>
              <a:t>Synapse </a:t>
            </a:r>
            <a:br>
              <a:rPr lang="en-US" sz="1400">
                <a:solidFill>
                  <a:schemeClr val="bg1"/>
                </a:solidFill>
                <a:latin typeface="+mj-lt"/>
                <a:cs typeface="Segoe UI Semibold" panose="020B0502040204020203" pitchFamily="34" charset="0"/>
              </a:rPr>
            </a:br>
            <a:r>
              <a:rPr lang="en-US" sz="1400">
                <a:solidFill>
                  <a:schemeClr val="bg1"/>
                </a:solidFill>
                <a:latin typeface="+mj-lt"/>
                <a:cs typeface="Segoe UI Semibold" panose="020B0502040204020203" pitchFamily="34" charset="0"/>
              </a:rPr>
              <a:t>Real Time Analytics</a:t>
            </a:r>
            <a:endParaRPr lang="en-US" sz="1400">
              <a:solidFill>
                <a:schemeClr val="bg1"/>
              </a:solidFill>
              <a:latin typeface="+mj-lt"/>
              <a:cs typeface="Segoe UI Semilight" panose="020B0402040204020203" pitchFamily="34" charset="0"/>
            </a:endParaRPr>
          </a:p>
        </p:txBody>
      </p:sp>
      <p:sp>
        <p:nvSpPr>
          <p:cNvPr id="59" name="TextBox 133">
            <a:extLst>
              <a:ext uri="{FF2B5EF4-FFF2-40B4-BE49-F238E27FC236}">
                <a16:creationId xmlns:a16="http://schemas.microsoft.com/office/drawing/2014/main" id="{E05B27FA-32AD-E0BD-55C0-EE43DA7B4A03}"/>
              </a:ext>
            </a:extLst>
          </p:cNvPr>
          <p:cNvSpPr txBox="1"/>
          <p:nvPr/>
        </p:nvSpPr>
        <p:spPr>
          <a:xfrm>
            <a:off x="1660620" y="3111941"/>
            <a:ext cx="1542547" cy="1002197"/>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274300">
              <a:lnSpc>
                <a:spcPct val="130000"/>
              </a:lnSpc>
            </a:pPr>
            <a:r>
              <a:rPr lang="en-US" sz="1400">
                <a:solidFill>
                  <a:schemeClr val="bg1"/>
                </a:solidFill>
                <a:latin typeface="+mj-lt"/>
                <a:cs typeface="Segoe UI Semibold" panose="020B0502040204020203" pitchFamily="34" charset="0"/>
              </a:rPr>
              <a:t>Synapse </a:t>
            </a:r>
            <a:br>
              <a:rPr lang="en-US" sz="1400">
                <a:solidFill>
                  <a:schemeClr val="bg1"/>
                </a:solidFill>
                <a:latin typeface="+mj-lt"/>
                <a:cs typeface="Segoe UI Semibold" panose="020B0502040204020203" pitchFamily="34" charset="0"/>
              </a:rPr>
            </a:br>
            <a:r>
              <a:rPr lang="en-US" sz="1400">
                <a:solidFill>
                  <a:schemeClr val="bg1"/>
                </a:solidFill>
                <a:latin typeface="+mj-lt"/>
                <a:cs typeface="Segoe UI Semibold" panose="020B0502040204020203" pitchFamily="34" charset="0"/>
              </a:rPr>
              <a:t>Data Warehouse</a:t>
            </a:r>
            <a:endParaRPr lang="en-US" sz="1400">
              <a:solidFill>
                <a:schemeClr val="bg1"/>
              </a:solidFill>
              <a:latin typeface="+mj-lt"/>
              <a:cs typeface="Segoe UI Semilight" panose="020B0402040204020203" pitchFamily="34" charset="0"/>
            </a:endParaRPr>
          </a:p>
        </p:txBody>
      </p:sp>
      <p:sp>
        <p:nvSpPr>
          <p:cNvPr id="60" name="TextBox 132">
            <a:extLst>
              <a:ext uri="{FF2B5EF4-FFF2-40B4-BE49-F238E27FC236}">
                <a16:creationId xmlns:a16="http://schemas.microsoft.com/office/drawing/2014/main" id="{6F2F6613-B6FD-F687-0FFE-617034E807F5}"/>
              </a:ext>
            </a:extLst>
          </p:cNvPr>
          <p:cNvSpPr txBox="1"/>
          <p:nvPr/>
        </p:nvSpPr>
        <p:spPr>
          <a:xfrm>
            <a:off x="1660620" y="2721706"/>
            <a:ext cx="1542547" cy="442044"/>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274300">
              <a:lnSpc>
                <a:spcPct val="130000"/>
              </a:lnSpc>
            </a:pPr>
            <a:r>
              <a:rPr lang="en-US" sz="1400" dirty="0">
                <a:solidFill>
                  <a:schemeClr val="bg1"/>
                </a:solidFill>
                <a:latin typeface="+mj-lt"/>
                <a:cs typeface="Segoe UI Semibold" panose="020B0502040204020203" pitchFamily="34" charset="0"/>
              </a:rPr>
              <a:t>Power BI</a:t>
            </a:r>
            <a:endParaRPr lang="en-US" sz="1400" dirty="0">
              <a:solidFill>
                <a:schemeClr val="bg1"/>
              </a:solidFill>
              <a:latin typeface="+mj-lt"/>
              <a:cs typeface="Segoe UI Semilight" panose="020B0402040204020203" pitchFamily="34" charset="0"/>
            </a:endParaRPr>
          </a:p>
        </p:txBody>
      </p:sp>
      <p:pic>
        <p:nvPicPr>
          <p:cNvPr id="61" name="Picture 60" descr="Icon&#10;&#10;Description automatically generated">
            <a:extLst>
              <a:ext uri="{FF2B5EF4-FFF2-40B4-BE49-F238E27FC236}">
                <a16:creationId xmlns:a16="http://schemas.microsoft.com/office/drawing/2014/main" id="{ABEA477A-42C6-3704-222C-168338F04B2E}"/>
              </a:ext>
            </a:extLst>
          </p:cNvPr>
          <p:cNvPicPr>
            <a:picLocks noChangeAspect="1"/>
          </p:cNvPicPr>
          <p:nvPr/>
        </p:nvPicPr>
        <p:blipFill>
          <a:blip r:embed="rId2"/>
          <a:stretch>
            <a:fillRect/>
          </a:stretch>
        </p:blipFill>
        <p:spPr>
          <a:xfrm>
            <a:off x="953803" y="2526724"/>
            <a:ext cx="816232" cy="816232"/>
          </a:xfrm>
          <a:prstGeom prst="rect">
            <a:avLst/>
          </a:prstGeom>
        </p:spPr>
      </p:pic>
      <p:sp>
        <p:nvSpPr>
          <p:cNvPr id="62" name="TextBox 139">
            <a:extLst>
              <a:ext uri="{FF2B5EF4-FFF2-40B4-BE49-F238E27FC236}">
                <a16:creationId xmlns:a16="http://schemas.microsoft.com/office/drawing/2014/main" id="{2FDE7F2A-B9EA-CD48-BF0B-E280FDBBB27A}"/>
              </a:ext>
            </a:extLst>
          </p:cNvPr>
          <p:cNvSpPr txBox="1"/>
          <p:nvPr/>
        </p:nvSpPr>
        <p:spPr>
          <a:xfrm>
            <a:off x="1508600" y="4709891"/>
            <a:ext cx="1371600" cy="478785"/>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74300">
              <a:lnSpc>
                <a:spcPct val="130000"/>
              </a:lnSpc>
            </a:pPr>
            <a:r>
              <a:rPr lang="en-US" sz="1600">
                <a:solidFill>
                  <a:schemeClr val="bg1"/>
                </a:solidFill>
                <a:latin typeface="+mj-lt"/>
                <a:cs typeface="Segoe UI Semibold" panose="020B0502040204020203" pitchFamily="34" charset="0"/>
              </a:rPr>
              <a:t>…</a:t>
            </a:r>
          </a:p>
        </p:txBody>
      </p:sp>
      <p:grpSp>
        <p:nvGrpSpPr>
          <p:cNvPr id="63" name="Group 62">
            <a:extLst>
              <a:ext uri="{FF2B5EF4-FFF2-40B4-BE49-F238E27FC236}">
                <a16:creationId xmlns:a16="http://schemas.microsoft.com/office/drawing/2014/main" id="{ACF1147A-B176-E8DE-1217-24A192579060}"/>
              </a:ext>
            </a:extLst>
          </p:cNvPr>
          <p:cNvGrpSpPr/>
          <p:nvPr/>
        </p:nvGrpSpPr>
        <p:grpSpPr>
          <a:xfrm>
            <a:off x="8607153" y="1194975"/>
            <a:ext cx="2780896" cy="4468050"/>
            <a:chOff x="8609693" y="1613282"/>
            <a:chExt cx="2780896" cy="4468050"/>
          </a:xfrm>
        </p:grpSpPr>
        <p:sp>
          <p:nvSpPr>
            <p:cNvPr id="97" name="Rounded Rectangle 16">
              <a:extLst>
                <a:ext uri="{FF2B5EF4-FFF2-40B4-BE49-F238E27FC236}">
                  <a16:creationId xmlns:a16="http://schemas.microsoft.com/office/drawing/2014/main" id="{4C42D87F-C38F-F0FD-87D9-B1B47814D4A0}"/>
                </a:ext>
              </a:extLst>
            </p:cNvPr>
            <p:cNvSpPr/>
            <p:nvPr/>
          </p:nvSpPr>
          <p:spPr>
            <a:xfrm>
              <a:off x="8609693" y="1624395"/>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98" name="Straight Connector 97">
              <a:extLst>
                <a:ext uri="{FF2B5EF4-FFF2-40B4-BE49-F238E27FC236}">
                  <a16:creationId xmlns:a16="http://schemas.microsoft.com/office/drawing/2014/main" id="{F963E5FC-CDB3-2ED9-4F3F-654652220BD5}"/>
                </a:ext>
                <a:ext uri="{C183D7F6-B498-43B3-948B-1728B52AA6E4}">
                  <adec:decorative xmlns:adec="http://schemas.microsoft.com/office/drawing/2017/decorative" val="1"/>
                </a:ext>
              </a:extLst>
            </p:cNvPr>
            <p:cNvCxnSpPr>
              <a:cxnSpLocks/>
            </p:cNvCxnSpPr>
            <p:nvPr/>
          </p:nvCxnSpPr>
          <p:spPr>
            <a:xfrm>
              <a:off x="8609693" y="2516568"/>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99" name="Straight Connector 98">
              <a:extLst>
                <a:ext uri="{FF2B5EF4-FFF2-40B4-BE49-F238E27FC236}">
                  <a16:creationId xmlns:a16="http://schemas.microsoft.com/office/drawing/2014/main" id="{04B1771E-24F5-3D78-6BCB-FFEBD98B7196}"/>
                </a:ext>
                <a:ext uri="{C183D7F6-B498-43B3-948B-1728B52AA6E4}">
                  <adec:decorative xmlns:adec="http://schemas.microsoft.com/office/drawing/2017/decorative" val="1"/>
                </a:ext>
              </a:extLst>
            </p:cNvPr>
            <p:cNvCxnSpPr>
              <a:cxnSpLocks/>
            </p:cNvCxnSpPr>
            <p:nvPr/>
          </p:nvCxnSpPr>
          <p:spPr>
            <a:xfrm>
              <a:off x="8609693" y="3408742"/>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id="{8D66D5A5-914D-3BBD-6243-45D7DD317552}"/>
                </a:ext>
                <a:ext uri="{C183D7F6-B498-43B3-948B-1728B52AA6E4}">
                  <adec:decorative xmlns:adec="http://schemas.microsoft.com/office/drawing/2017/decorative" val="1"/>
                </a:ext>
              </a:extLst>
            </p:cNvPr>
            <p:cNvCxnSpPr>
              <a:cxnSpLocks/>
            </p:cNvCxnSpPr>
            <p:nvPr/>
          </p:nvCxnSpPr>
          <p:spPr>
            <a:xfrm>
              <a:off x="8609693" y="4300915"/>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101" name="Straight Connector 100">
              <a:extLst>
                <a:ext uri="{FF2B5EF4-FFF2-40B4-BE49-F238E27FC236}">
                  <a16:creationId xmlns:a16="http://schemas.microsoft.com/office/drawing/2014/main" id="{5EFE3862-FA51-19E9-6073-18DD8FE408AD}"/>
                </a:ext>
                <a:ext uri="{C183D7F6-B498-43B3-948B-1728B52AA6E4}">
                  <adec:decorative xmlns:adec="http://schemas.microsoft.com/office/drawing/2017/decorative" val="1"/>
                </a:ext>
              </a:extLst>
            </p:cNvPr>
            <p:cNvCxnSpPr>
              <a:cxnSpLocks/>
            </p:cNvCxnSpPr>
            <p:nvPr/>
          </p:nvCxnSpPr>
          <p:spPr>
            <a:xfrm>
              <a:off x="8609693" y="5193091"/>
              <a:ext cx="2780896" cy="0"/>
            </a:xfrm>
            <a:prstGeom prst="line">
              <a:avLst/>
            </a:prstGeom>
            <a:noFill/>
            <a:ln w="9525" cap="flat" cmpd="sng" algn="ctr">
              <a:solidFill>
                <a:srgbClr val="FFFFFF">
                  <a:alpha val="20000"/>
                </a:srgbClr>
              </a:solidFill>
              <a:prstDash val="solid"/>
              <a:headEnd type="none" w="lg" len="med"/>
              <a:tailEnd type="none" w="lg" len="med"/>
            </a:ln>
            <a:effectLst/>
          </p:spPr>
        </p:cxnSp>
        <p:pic>
          <p:nvPicPr>
            <p:cNvPr id="102" name="Picture 101" descr="Icon&#10;&#10;Description automatically generated">
              <a:extLst>
                <a:ext uri="{FF2B5EF4-FFF2-40B4-BE49-F238E27FC236}">
                  <a16:creationId xmlns:a16="http://schemas.microsoft.com/office/drawing/2014/main" id="{0AEAC486-4288-DCAA-9BEC-7070DBD9DA84}"/>
                </a:ext>
              </a:extLst>
            </p:cNvPr>
            <p:cNvPicPr>
              <a:picLocks noChangeAspect="1"/>
            </p:cNvPicPr>
            <p:nvPr/>
          </p:nvPicPr>
          <p:blipFill>
            <a:blip r:embed="rId3"/>
            <a:stretch>
              <a:fillRect/>
            </a:stretch>
          </p:blipFill>
          <p:spPr>
            <a:xfrm>
              <a:off x="8857141" y="1613282"/>
              <a:ext cx="914400" cy="914400"/>
            </a:xfrm>
            <a:prstGeom prst="rect">
              <a:avLst/>
            </a:prstGeom>
          </p:spPr>
        </p:pic>
        <p:pic>
          <p:nvPicPr>
            <p:cNvPr id="103" name="Picture 102" descr="Icon&#10;&#10;Description automatically generated">
              <a:extLst>
                <a:ext uri="{FF2B5EF4-FFF2-40B4-BE49-F238E27FC236}">
                  <a16:creationId xmlns:a16="http://schemas.microsoft.com/office/drawing/2014/main" id="{1BEB0135-ED2C-0486-5289-074F7B0DBC68}"/>
                </a:ext>
              </a:extLst>
            </p:cNvPr>
            <p:cNvPicPr>
              <a:picLocks noChangeAspect="1"/>
            </p:cNvPicPr>
            <p:nvPr/>
          </p:nvPicPr>
          <p:blipFill>
            <a:blip r:embed="rId4"/>
            <a:stretch>
              <a:fillRect/>
            </a:stretch>
          </p:blipFill>
          <p:spPr>
            <a:xfrm>
              <a:off x="8857141" y="3397630"/>
              <a:ext cx="914400" cy="914400"/>
            </a:xfrm>
            <a:prstGeom prst="rect">
              <a:avLst/>
            </a:prstGeom>
          </p:spPr>
        </p:pic>
        <p:pic>
          <p:nvPicPr>
            <p:cNvPr id="104" name="Picture 103" descr="Icon&#10;&#10;Description automatically generated">
              <a:extLst>
                <a:ext uri="{FF2B5EF4-FFF2-40B4-BE49-F238E27FC236}">
                  <a16:creationId xmlns:a16="http://schemas.microsoft.com/office/drawing/2014/main" id="{A4D7BAB2-310F-87A9-D0C4-EDD4A178B2E6}"/>
                </a:ext>
              </a:extLst>
            </p:cNvPr>
            <p:cNvPicPr>
              <a:picLocks noChangeAspect="1"/>
            </p:cNvPicPr>
            <p:nvPr/>
          </p:nvPicPr>
          <p:blipFill>
            <a:blip r:embed="rId5"/>
            <a:stretch>
              <a:fillRect/>
            </a:stretch>
          </p:blipFill>
          <p:spPr>
            <a:xfrm>
              <a:off x="8857141" y="2505456"/>
              <a:ext cx="914400" cy="914400"/>
            </a:xfrm>
            <a:prstGeom prst="rect">
              <a:avLst/>
            </a:prstGeom>
          </p:spPr>
        </p:pic>
        <p:sp>
          <p:nvSpPr>
            <p:cNvPr id="105" name="TextBox 143">
              <a:extLst>
                <a:ext uri="{FF2B5EF4-FFF2-40B4-BE49-F238E27FC236}">
                  <a16:creationId xmlns:a16="http://schemas.microsoft.com/office/drawing/2014/main" id="{27ECD394-F629-F999-E8AC-DA71B7B3101B}"/>
                </a:ext>
              </a:extLst>
            </p:cNvPr>
            <p:cNvSpPr txBox="1"/>
            <p:nvPr/>
          </p:nvSpPr>
          <p:spPr>
            <a:xfrm>
              <a:off x="9734233" y="1842761"/>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06" name="TextBox 144">
              <a:extLst>
                <a:ext uri="{FF2B5EF4-FFF2-40B4-BE49-F238E27FC236}">
                  <a16:creationId xmlns:a16="http://schemas.microsoft.com/office/drawing/2014/main" id="{CA037C75-3998-54F4-DE21-27C260C702C9}"/>
                </a:ext>
              </a:extLst>
            </p:cNvPr>
            <p:cNvSpPr txBox="1"/>
            <p:nvPr/>
          </p:nvSpPr>
          <p:spPr>
            <a:xfrm>
              <a:off x="9734233" y="2727045"/>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07" name="TextBox 145">
              <a:extLst>
                <a:ext uri="{FF2B5EF4-FFF2-40B4-BE49-F238E27FC236}">
                  <a16:creationId xmlns:a16="http://schemas.microsoft.com/office/drawing/2014/main" id="{0B069161-D3E4-84E6-7372-98F6A194C2B8}"/>
                </a:ext>
              </a:extLst>
            </p:cNvPr>
            <p:cNvSpPr txBox="1"/>
            <p:nvPr/>
          </p:nvSpPr>
          <p:spPr>
            <a:xfrm>
              <a:off x="9734233" y="3509699"/>
              <a:ext cx="1371600" cy="677108"/>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08" name="TextBox 147">
              <a:extLst>
                <a:ext uri="{FF2B5EF4-FFF2-40B4-BE49-F238E27FC236}">
                  <a16:creationId xmlns:a16="http://schemas.microsoft.com/office/drawing/2014/main" id="{0F00B255-7C6E-E54B-E549-F1EC8171DD99}"/>
                </a:ext>
              </a:extLst>
            </p:cNvPr>
            <p:cNvSpPr txBox="1"/>
            <p:nvPr/>
          </p:nvSpPr>
          <p:spPr>
            <a:xfrm>
              <a:off x="9734233" y="4511392"/>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109" name="Picture 108" descr="Icon&#10;&#10;Description automatically generated">
              <a:extLst>
                <a:ext uri="{FF2B5EF4-FFF2-40B4-BE49-F238E27FC236}">
                  <a16:creationId xmlns:a16="http://schemas.microsoft.com/office/drawing/2014/main" id="{6BDFB2E5-EC9B-E3C1-D0B3-D81170CF67DB}"/>
                </a:ext>
              </a:extLst>
            </p:cNvPr>
            <p:cNvPicPr>
              <a:picLocks noChangeAspect="1"/>
            </p:cNvPicPr>
            <p:nvPr/>
          </p:nvPicPr>
          <p:blipFill rotWithShape="1">
            <a:blip r:embed="rId6"/>
            <a:srcRect l="-17628" t="-17628" r="-17628" b="-17628"/>
            <a:stretch/>
          </p:blipFill>
          <p:spPr>
            <a:xfrm>
              <a:off x="8857141" y="4289804"/>
              <a:ext cx="914400" cy="914400"/>
            </a:xfrm>
            <a:prstGeom prst="rect">
              <a:avLst/>
            </a:prstGeom>
          </p:spPr>
        </p:pic>
        <p:sp>
          <p:nvSpPr>
            <p:cNvPr id="110" name="TextBox 202">
              <a:extLst>
                <a:ext uri="{FF2B5EF4-FFF2-40B4-BE49-F238E27FC236}">
                  <a16:creationId xmlns:a16="http://schemas.microsoft.com/office/drawing/2014/main" id="{1C20F5BE-54F1-56BF-F401-A8538BFEA0BC}"/>
                </a:ext>
              </a:extLst>
            </p:cNvPr>
            <p:cNvSpPr txBox="1"/>
            <p:nvPr/>
          </p:nvSpPr>
          <p:spPr>
            <a:xfrm>
              <a:off x="9314341" y="5334850"/>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t>
              </a:r>
            </a:p>
          </p:txBody>
        </p:sp>
      </p:grpSp>
      <p:grpSp>
        <p:nvGrpSpPr>
          <p:cNvPr id="64" name="Group 63">
            <a:extLst>
              <a:ext uri="{FF2B5EF4-FFF2-40B4-BE49-F238E27FC236}">
                <a16:creationId xmlns:a16="http://schemas.microsoft.com/office/drawing/2014/main" id="{05CE5E50-5197-97C2-9931-78864B330E19}"/>
              </a:ext>
            </a:extLst>
          </p:cNvPr>
          <p:cNvGrpSpPr/>
          <p:nvPr/>
        </p:nvGrpSpPr>
        <p:grpSpPr>
          <a:xfrm>
            <a:off x="3712779" y="1206088"/>
            <a:ext cx="4766442" cy="4456937"/>
            <a:chOff x="3715319" y="1624395"/>
            <a:chExt cx="4766442" cy="4456937"/>
          </a:xfrm>
        </p:grpSpPr>
        <p:sp>
          <p:nvSpPr>
            <p:cNvPr id="83" name="Rounded Rectangle 16">
              <a:extLst>
                <a:ext uri="{FF2B5EF4-FFF2-40B4-BE49-F238E27FC236}">
                  <a16:creationId xmlns:a16="http://schemas.microsoft.com/office/drawing/2014/main" id="{B7801DEB-6D83-35FD-1A76-B8695D14B4EA}"/>
                </a:ext>
              </a:extLst>
            </p:cNvPr>
            <p:cNvSpPr/>
            <p:nvPr/>
          </p:nvSpPr>
          <p:spPr>
            <a:xfrm>
              <a:off x="3715319" y="1624395"/>
              <a:ext cx="4766442" cy="4456937"/>
            </a:xfrm>
            <a:prstGeom prst="roundRect">
              <a:avLst>
                <a:gd name="adj" fmla="val 181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4" name="Title 6">
              <a:extLst>
                <a:ext uri="{FF2B5EF4-FFF2-40B4-BE49-F238E27FC236}">
                  <a16:creationId xmlns:a16="http://schemas.microsoft.com/office/drawing/2014/main" id="{7A913DF2-B5C4-3412-8FC2-EA1331CE7278}"/>
                </a:ext>
              </a:extLst>
            </p:cNvPr>
            <p:cNvSpPr txBox="1">
              <a:spLocks/>
            </p:cNvSpPr>
            <p:nvPr/>
          </p:nvSpPr>
          <p:spPr>
            <a:xfrm>
              <a:off x="4587312" y="2886815"/>
              <a:ext cx="2935537" cy="502178"/>
            </a:xfrm>
            <a:prstGeom prst="rect">
              <a:avLst/>
            </a:prstGeom>
          </p:spPr>
          <p:txBody>
            <a:bodyPr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FFFFFF"/>
                  </a:solidFill>
                  <a:effectLst/>
                  <a:uLnTx/>
                  <a:uFillTx/>
                  <a:latin typeface="Segoe UI"/>
                  <a:ea typeface="+mn-ea"/>
                  <a:cs typeface="Segoe UI" pitchFamily="34" charset="0"/>
                </a:rPr>
                <a:t>Data Activator</a:t>
              </a:r>
            </a:p>
          </p:txBody>
        </p:sp>
        <p:sp>
          <p:nvSpPr>
            <p:cNvPr id="85" name="Rounded Rectangle 130">
              <a:extLst>
                <a:ext uri="{FF2B5EF4-FFF2-40B4-BE49-F238E27FC236}">
                  <a16:creationId xmlns:a16="http://schemas.microsoft.com/office/drawing/2014/main" id="{94BA0B1E-F6AD-BB70-CE77-4F597F78ADCE}"/>
                </a:ext>
              </a:extLst>
            </p:cNvPr>
            <p:cNvSpPr/>
            <p:nvPr/>
          </p:nvSpPr>
          <p:spPr>
            <a:xfrm>
              <a:off x="4329684" y="3626015"/>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No-code user experiences</a:t>
              </a:r>
            </a:p>
          </p:txBody>
        </p:sp>
        <p:pic>
          <p:nvPicPr>
            <p:cNvPr id="86" name="Graphic 165">
              <a:extLst>
                <a:ext uri="{FF2B5EF4-FFF2-40B4-BE49-F238E27FC236}">
                  <a16:creationId xmlns:a16="http://schemas.microsoft.com/office/drawing/2014/main" id="{0DCE434A-D716-8AA3-32A7-F2E87EA32D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5878" y="2067959"/>
              <a:ext cx="645325" cy="647847"/>
            </a:xfrm>
            <a:prstGeom prst="rect">
              <a:avLst/>
            </a:prstGeom>
          </p:spPr>
        </p:pic>
        <p:sp>
          <p:nvSpPr>
            <p:cNvPr id="87" name="Rounded Rectangle 130">
              <a:extLst>
                <a:ext uri="{FF2B5EF4-FFF2-40B4-BE49-F238E27FC236}">
                  <a16:creationId xmlns:a16="http://schemas.microsoft.com/office/drawing/2014/main" id="{8859901D-1F25-5167-5041-5262471F4AC1}"/>
                </a:ext>
              </a:extLst>
            </p:cNvPr>
            <p:cNvSpPr/>
            <p:nvPr/>
          </p:nvSpPr>
          <p:spPr>
            <a:xfrm>
              <a:off x="4329684" y="5250403"/>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Real-time stream processing</a:t>
              </a:r>
            </a:p>
          </p:txBody>
        </p:sp>
        <p:grpSp>
          <p:nvGrpSpPr>
            <p:cNvPr id="88" name="Group 87">
              <a:extLst>
                <a:ext uri="{FF2B5EF4-FFF2-40B4-BE49-F238E27FC236}">
                  <a16:creationId xmlns:a16="http://schemas.microsoft.com/office/drawing/2014/main" id="{729C7C33-FE99-F89A-293B-4C6777EFC88A}"/>
                </a:ext>
              </a:extLst>
            </p:cNvPr>
            <p:cNvGrpSpPr/>
            <p:nvPr/>
          </p:nvGrpSpPr>
          <p:grpSpPr>
            <a:xfrm>
              <a:off x="4587312" y="4280569"/>
              <a:ext cx="3002489" cy="768986"/>
              <a:chOff x="4587312" y="4280569"/>
              <a:chExt cx="3002489" cy="768986"/>
            </a:xfrm>
          </p:grpSpPr>
          <p:sp>
            <p:nvSpPr>
              <p:cNvPr id="89" name="TextBox 158">
                <a:extLst>
                  <a:ext uri="{FF2B5EF4-FFF2-40B4-BE49-F238E27FC236}">
                    <a16:creationId xmlns:a16="http://schemas.microsoft.com/office/drawing/2014/main" id="{664A8D7C-BDD3-B60E-4984-89883A4FFB24}"/>
                  </a:ext>
                </a:extLst>
              </p:cNvPr>
              <p:cNvSpPr txBox="1"/>
              <p:nvPr/>
            </p:nvSpPr>
            <p:spPr>
              <a:xfrm>
                <a:off x="4587312" y="4834688"/>
                <a:ext cx="86914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Models</a:t>
                </a:r>
              </a:p>
            </p:txBody>
          </p:sp>
          <p:sp>
            <p:nvSpPr>
              <p:cNvPr id="90" name="TextBox 159">
                <a:extLst>
                  <a:ext uri="{FF2B5EF4-FFF2-40B4-BE49-F238E27FC236}">
                    <a16:creationId xmlns:a16="http://schemas.microsoft.com/office/drawing/2014/main" id="{C61EA521-FDF5-F4AA-2763-355DAD484F59}"/>
                  </a:ext>
                </a:extLst>
              </p:cNvPr>
              <p:cNvSpPr txBox="1"/>
              <p:nvPr/>
            </p:nvSpPr>
            <p:spPr>
              <a:xfrm>
                <a:off x="5756940" y="4834688"/>
                <a:ext cx="683200"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Rules</a:t>
                </a:r>
              </a:p>
            </p:txBody>
          </p:sp>
          <p:sp>
            <p:nvSpPr>
              <p:cNvPr id="91" name="TextBox 160">
                <a:extLst>
                  <a:ext uri="{FF2B5EF4-FFF2-40B4-BE49-F238E27FC236}">
                    <a16:creationId xmlns:a16="http://schemas.microsoft.com/office/drawing/2014/main" id="{3138E84D-7E9E-1B81-17A1-28697CF50D0A}"/>
                  </a:ext>
                </a:extLst>
              </p:cNvPr>
              <p:cNvSpPr txBox="1"/>
              <p:nvPr/>
            </p:nvSpPr>
            <p:spPr>
              <a:xfrm>
                <a:off x="6659162" y="4834688"/>
                <a:ext cx="93063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Triggers</a:t>
                </a:r>
              </a:p>
            </p:txBody>
          </p:sp>
          <p:grpSp>
            <p:nvGrpSpPr>
              <p:cNvPr id="92" name="Group 91">
                <a:extLst>
                  <a:ext uri="{FF2B5EF4-FFF2-40B4-BE49-F238E27FC236}">
                    <a16:creationId xmlns:a16="http://schemas.microsoft.com/office/drawing/2014/main" id="{D1D2614A-4604-F791-4B32-98FD3A37ECA8}"/>
                  </a:ext>
                </a:extLst>
              </p:cNvPr>
              <p:cNvGrpSpPr/>
              <p:nvPr/>
            </p:nvGrpSpPr>
            <p:grpSpPr>
              <a:xfrm>
                <a:off x="4820659" y="4280569"/>
                <a:ext cx="402467" cy="402609"/>
                <a:chOff x="1216440" y="-1583690"/>
                <a:chExt cx="190500" cy="190568"/>
              </a:xfrm>
            </p:grpSpPr>
            <p:sp>
              <p:nvSpPr>
                <p:cNvPr id="95" name="Freeform 215">
                  <a:extLst>
                    <a:ext uri="{FF2B5EF4-FFF2-40B4-BE49-F238E27FC236}">
                      <a16:creationId xmlns:a16="http://schemas.microsoft.com/office/drawing/2014/main" id="{280AAA2C-7347-C791-CE05-3EF15963E90B}"/>
                    </a:ext>
                  </a:extLst>
                </p:cNvPr>
                <p:cNvSpPr/>
                <p:nvPr/>
              </p:nvSpPr>
              <p:spPr>
                <a:xfrm>
                  <a:off x="1216440" y="-1583690"/>
                  <a:ext cx="128197" cy="128265"/>
                </a:xfrm>
                <a:custGeom>
                  <a:avLst/>
                  <a:gdLst>
                    <a:gd name="connsiteX0" fmla="*/ 0 w 128197"/>
                    <a:gd name="connsiteY0" fmla="*/ 64362 h 128265"/>
                    <a:gd name="connsiteX1" fmla="*/ 64225 w 128197"/>
                    <a:gd name="connsiteY1" fmla="*/ 0 h 128265"/>
                    <a:gd name="connsiteX2" fmla="*/ 128197 w 128197"/>
                    <a:gd name="connsiteY2" fmla="*/ 57219 h 128265"/>
                    <a:gd name="connsiteX3" fmla="*/ 97631 w 128197"/>
                    <a:gd name="connsiteY3" fmla="*/ 57219 h 128265"/>
                    <a:gd name="connsiteX4" fmla="*/ 57150 w 128197"/>
                    <a:gd name="connsiteY4" fmla="*/ 97700 h 128265"/>
                    <a:gd name="connsiteX5" fmla="*/ 57150 w 128197"/>
                    <a:gd name="connsiteY5" fmla="*/ 128265 h 128265"/>
                    <a:gd name="connsiteX6" fmla="*/ 0 w 128197"/>
                    <a:gd name="connsiteY6" fmla="*/ 64362 h 12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97" h="128265">
                      <a:moveTo>
                        <a:pt x="0" y="64362"/>
                      </a:moveTo>
                      <a:cubicBezTo>
                        <a:pt x="-38" y="28854"/>
                        <a:pt x="28717" y="38"/>
                        <a:pt x="64225" y="0"/>
                      </a:cubicBez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lose/>
                    </a:path>
                  </a:pathLst>
                </a:custGeom>
                <a:solidFill>
                  <a:srgbClr val="49C5B1"/>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6" name="Freeform 216">
                  <a:extLst>
                    <a:ext uri="{FF2B5EF4-FFF2-40B4-BE49-F238E27FC236}">
                      <a16:creationId xmlns:a16="http://schemas.microsoft.com/office/drawing/2014/main" id="{8AA1ED90-B7DF-E251-D8A6-B82A2B603843}"/>
                    </a:ext>
                  </a:extLst>
                </p:cNvPr>
                <p:cNvSpPr/>
                <p:nvPr/>
              </p:nvSpPr>
              <p:spPr>
                <a:xfrm>
                  <a:off x="1283115" y="-1516947"/>
                  <a:ext cx="123825" cy="123825"/>
                </a:xfrm>
                <a:custGeom>
                  <a:avLst/>
                  <a:gdLst>
                    <a:gd name="connsiteX0" fmla="*/ 30956 w 123825"/>
                    <a:gd name="connsiteY0" fmla="*/ 0 h 123825"/>
                    <a:gd name="connsiteX1" fmla="*/ 0 w 123825"/>
                    <a:gd name="connsiteY1" fmla="*/ 30956 h 123825"/>
                    <a:gd name="connsiteX2" fmla="*/ 0 w 123825"/>
                    <a:gd name="connsiteY2" fmla="*/ 92869 h 123825"/>
                    <a:gd name="connsiteX3" fmla="*/ 30956 w 123825"/>
                    <a:gd name="connsiteY3" fmla="*/ 123825 h 123825"/>
                    <a:gd name="connsiteX4" fmla="*/ 92869 w 123825"/>
                    <a:gd name="connsiteY4" fmla="*/ 123825 h 123825"/>
                    <a:gd name="connsiteX5" fmla="*/ 123825 w 123825"/>
                    <a:gd name="connsiteY5" fmla="*/ 92869 h 123825"/>
                    <a:gd name="connsiteX6" fmla="*/ 123825 w 123825"/>
                    <a:gd name="connsiteY6" fmla="*/ 30956 h 123825"/>
                    <a:gd name="connsiteX7" fmla="*/ 92869 w 123825"/>
                    <a:gd name="connsiteY7" fmla="*/ 0 h 123825"/>
                    <a:gd name="connsiteX8" fmla="*/ 30956 w 123825"/>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0956" y="0"/>
                      </a:moveTo>
                      <a:cubicBezTo>
                        <a:pt x="13860" y="0"/>
                        <a:pt x="0" y="13860"/>
                        <a:pt x="0" y="30956"/>
                      </a:cubicBezTo>
                      <a:lnTo>
                        <a:pt x="0" y="92869"/>
                      </a:lnTo>
                      <a:cubicBezTo>
                        <a:pt x="0" y="109965"/>
                        <a:pt x="13860" y="123825"/>
                        <a:pt x="30956" y="123825"/>
                      </a:cubicBezTo>
                      <a:lnTo>
                        <a:pt x="92869" y="123825"/>
                      </a:lnTo>
                      <a:cubicBezTo>
                        <a:pt x="109965" y="123825"/>
                        <a:pt x="123825" y="109965"/>
                        <a:pt x="123825" y="92869"/>
                      </a:cubicBezTo>
                      <a:lnTo>
                        <a:pt x="123825" y="30956"/>
                      </a:lnTo>
                      <a:cubicBezTo>
                        <a:pt x="123825" y="13860"/>
                        <a:pt x="109965" y="0"/>
                        <a:pt x="92869" y="0"/>
                      </a:cubicBezTo>
                      <a:lnTo>
                        <a:pt x="30956" y="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93" name="Graphic 208">
                <a:extLst>
                  <a:ext uri="{FF2B5EF4-FFF2-40B4-BE49-F238E27FC236}">
                    <a16:creationId xmlns:a16="http://schemas.microsoft.com/office/drawing/2014/main" id="{07FEA3C5-C433-773B-FD20-F79264C099A4}"/>
                  </a:ext>
                </a:extLst>
              </p:cNvPr>
              <p:cNvSpPr/>
              <p:nvPr/>
            </p:nvSpPr>
            <p:spPr>
              <a:xfrm>
                <a:off x="5917431"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4" name="Graphic 210">
                <a:extLst>
                  <a:ext uri="{FF2B5EF4-FFF2-40B4-BE49-F238E27FC236}">
                    <a16:creationId xmlns:a16="http://schemas.microsoft.com/office/drawing/2014/main" id="{4703C622-9F04-D4B2-D60A-4FC5C69942D0}"/>
                  </a:ext>
                </a:extLst>
              </p:cNvPr>
              <p:cNvSpPr/>
              <p:nvPr/>
            </p:nvSpPr>
            <p:spPr>
              <a:xfrm>
                <a:off x="6973562"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grpSp>
        <p:nvGrpSpPr>
          <p:cNvPr id="65" name="Group 64">
            <a:extLst>
              <a:ext uri="{FF2B5EF4-FFF2-40B4-BE49-F238E27FC236}">
                <a16:creationId xmlns:a16="http://schemas.microsoft.com/office/drawing/2014/main" id="{EE5EB75A-1EAF-CC9C-CEDB-1A4F6617F97B}"/>
              </a:ext>
            </a:extLst>
          </p:cNvPr>
          <p:cNvGrpSpPr/>
          <p:nvPr/>
        </p:nvGrpSpPr>
        <p:grpSpPr>
          <a:xfrm>
            <a:off x="3421966" y="3207708"/>
            <a:ext cx="453696" cy="453696"/>
            <a:chOff x="4123561" y="2857240"/>
            <a:chExt cx="453696" cy="453696"/>
          </a:xfrm>
        </p:grpSpPr>
        <p:sp>
          <p:nvSpPr>
            <p:cNvPr id="79" name="Oval 78">
              <a:extLst>
                <a:ext uri="{FF2B5EF4-FFF2-40B4-BE49-F238E27FC236}">
                  <a16:creationId xmlns:a16="http://schemas.microsoft.com/office/drawing/2014/main" id="{442CC58B-DD49-37B6-BA20-69521259D4EE}"/>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80" name="Straight Connector 79">
              <a:extLst>
                <a:ext uri="{FF2B5EF4-FFF2-40B4-BE49-F238E27FC236}">
                  <a16:creationId xmlns:a16="http://schemas.microsoft.com/office/drawing/2014/main" id="{15C96E76-BE00-3A98-6343-C26CC0EA0A90}"/>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160FD6FE-E6C1-EAF7-A98C-D7D40F63C95B}"/>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8BF546E0-B864-D5CC-D841-DC1A13E45DAE}"/>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grpSp>
        <p:nvGrpSpPr>
          <p:cNvPr id="66" name="Group 65">
            <a:extLst>
              <a:ext uri="{FF2B5EF4-FFF2-40B4-BE49-F238E27FC236}">
                <a16:creationId xmlns:a16="http://schemas.microsoft.com/office/drawing/2014/main" id="{BDD59933-2A0D-96A3-42D6-A8839D152DB4}"/>
              </a:ext>
            </a:extLst>
          </p:cNvPr>
          <p:cNvGrpSpPr/>
          <p:nvPr/>
        </p:nvGrpSpPr>
        <p:grpSpPr>
          <a:xfrm>
            <a:off x="8316340" y="3207708"/>
            <a:ext cx="453696" cy="453696"/>
            <a:chOff x="4123561" y="2857240"/>
            <a:chExt cx="453696" cy="453696"/>
          </a:xfrm>
        </p:grpSpPr>
        <p:sp>
          <p:nvSpPr>
            <p:cNvPr id="75" name="Oval 74">
              <a:extLst>
                <a:ext uri="{FF2B5EF4-FFF2-40B4-BE49-F238E27FC236}">
                  <a16:creationId xmlns:a16="http://schemas.microsoft.com/office/drawing/2014/main" id="{9CEA1342-0412-F680-6046-C89A46593236}"/>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76" name="Straight Connector 75">
              <a:extLst>
                <a:ext uri="{FF2B5EF4-FFF2-40B4-BE49-F238E27FC236}">
                  <a16:creationId xmlns:a16="http://schemas.microsoft.com/office/drawing/2014/main" id="{7F8F4CA9-E55E-0A83-5542-C916BE3C7730}"/>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C0D6DEA1-2AA5-07E9-6310-DD1D893E990F}"/>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524468AF-89A4-699F-A624-EA8EE8A87AB4}"/>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sp>
        <p:nvSpPr>
          <p:cNvPr id="67" name="Rounded Rectangle 45">
            <a:extLst>
              <a:ext uri="{FF2B5EF4-FFF2-40B4-BE49-F238E27FC236}">
                <a16:creationId xmlns:a16="http://schemas.microsoft.com/office/drawing/2014/main" id="{89B376CD-5649-1FF6-C922-06C58F637BBC}"/>
              </a:ext>
            </a:extLst>
          </p:cNvPr>
          <p:cNvSpPr/>
          <p:nvPr/>
        </p:nvSpPr>
        <p:spPr>
          <a:xfrm>
            <a:off x="1772253" y="1521794"/>
            <a:ext cx="1407989" cy="786944"/>
          </a:xfrm>
          <a:prstGeom prst="roundRect">
            <a:avLst>
              <a:gd name="adj" fmla="val 4142"/>
            </a:avLst>
          </a:prstGeom>
          <a:no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36000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68" name="Picture 67" descr="Logo, company name&#10;&#10;Description automatically generated">
            <a:extLst>
              <a:ext uri="{FF2B5EF4-FFF2-40B4-BE49-F238E27FC236}">
                <a16:creationId xmlns:a16="http://schemas.microsoft.com/office/drawing/2014/main" id="{7E1EAF7B-4A34-F292-F26B-060A8C34DCD4}"/>
              </a:ext>
            </a:extLst>
          </p:cNvPr>
          <p:cNvPicPr>
            <a:picLocks noChangeAspect="1"/>
          </p:cNvPicPr>
          <p:nvPr/>
        </p:nvPicPr>
        <p:blipFill rotWithShape="1">
          <a:blip r:embed="rId9">
            <a:extLst>
              <a:ext uri="{28A0092B-C50C-407E-A947-70E740481C1C}">
                <a14:useLocalDpi xmlns:a14="http://schemas.microsoft.com/office/drawing/2010/main" val="0"/>
              </a:ext>
            </a:extLst>
          </a:blip>
          <a:srcRect l="-7916" r="-7916"/>
          <a:stretch/>
        </p:blipFill>
        <p:spPr>
          <a:xfrm>
            <a:off x="1100941" y="1439279"/>
            <a:ext cx="730626" cy="631998"/>
          </a:xfrm>
          <a:prstGeom prst="rect">
            <a:avLst/>
          </a:prstGeom>
        </p:spPr>
      </p:pic>
      <p:grpSp>
        <p:nvGrpSpPr>
          <p:cNvPr id="69" name="Group 68">
            <a:extLst>
              <a:ext uri="{FF2B5EF4-FFF2-40B4-BE49-F238E27FC236}">
                <a16:creationId xmlns:a16="http://schemas.microsoft.com/office/drawing/2014/main" id="{3597F752-87EF-1A7D-1492-C412019C5A16}"/>
              </a:ext>
            </a:extLst>
          </p:cNvPr>
          <p:cNvGrpSpPr/>
          <p:nvPr/>
        </p:nvGrpSpPr>
        <p:grpSpPr>
          <a:xfrm>
            <a:off x="1038368" y="3282516"/>
            <a:ext cx="2312065" cy="1382026"/>
            <a:chOff x="1017875" y="3432473"/>
            <a:chExt cx="2312065" cy="1382026"/>
          </a:xfrm>
        </p:grpSpPr>
        <p:cxnSp>
          <p:nvCxnSpPr>
            <p:cNvPr id="72" name="Straight Connector 71">
              <a:extLst>
                <a:ext uri="{FF2B5EF4-FFF2-40B4-BE49-F238E27FC236}">
                  <a16:creationId xmlns:a16="http://schemas.microsoft.com/office/drawing/2014/main" id="{63FF3E30-E1ED-76B1-B048-2F81B232CE11}"/>
                </a:ext>
                <a:ext uri="{C183D7F6-B498-43B3-948B-1728B52AA6E4}">
                  <adec:decorative xmlns:adec="http://schemas.microsoft.com/office/drawing/2017/decorative" val="1"/>
                </a:ext>
              </a:extLst>
            </p:cNvPr>
            <p:cNvCxnSpPr>
              <a:cxnSpLocks/>
            </p:cNvCxnSpPr>
            <p:nvPr/>
          </p:nvCxnSpPr>
          <p:spPr>
            <a:xfrm>
              <a:off x="1017875" y="4814499"/>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C594158D-3099-FAF5-10CB-8B3C50D49A0E}"/>
                </a:ext>
                <a:ext uri="{C183D7F6-B498-43B3-948B-1728B52AA6E4}">
                  <adec:decorative xmlns:adec="http://schemas.microsoft.com/office/drawing/2017/decorative" val="1"/>
                </a:ext>
              </a:extLst>
            </p:cNvPr>
            <p:cNvCxnSpPr>
              <a:cxnSpLocks/>
            </p:cNvCxnSpPr>
            <p:nvPr/>
          </p:nvCxnSpPr>
          <p:spPr>
            <a:xfrm>
              <a:off x="1017875" y="4123486"/>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3A48DA49-7C9C-DC12-326A-6F5C2F8B2DC1}"/>
                </a:ext>
                <a:ext uri="{C183D7F6-B498-43B3-948B-1728B52AA6E4}">
                  <adec:decorative xmlns:adec="http://schemas.microsoft.com/office/drawing/2017/decorative" val="1"/>
                </a:ext>
              </a:extLst>
            </p:cNvPr>
            <p:cNvCxnSpPr>
              <a:cxnSpLocks/>
            </p:cNvCxnSpPr>
            <p:nvPr/>
          </p:nvCxnSpPr>
          <p:spPr>
            <a:xfrm>
              <a:off x="1017875" y="3432473"/>
              <a:ext cx="2312065" cy="0"/>
            </a:xfrm>
            <a:prstGeom prst="line">
              <a:avLst/>
            </a:prstGeom>
            <a:noFill/>
            <a:ln w="9525" cap="flat" cmpd="sng" algn="ctr">
              <a:solidFill>
                <a:srgbClr val="FFFFFF">
                  <a:alpha val="20000"/>
                </a:srgbClr>
              </a:solidFill>
              <a:prstDash val="solid"/>
              <a:headEnd type="none" w="lg" len="med"/>
              <a:tailEnd type="none" w="lg" len="med"/>
            </a:ln>
            <a:effectLst/>
          </p:spPr>
        </p:cxnSp>
      </p:grpSp>
      <p:pic>
        <p:nvPicPr>
          <p:cNvPr id="70" name="Graphic 24">
            <a:extLst>
              <a:ext uri="{FF2B5EF4-FFF2-40B4-BE49-F238E27FC236}">
                <a16:creationId xmlns:a16="http://schemas.microsoft.com/office/drawing/2014/main" id="{D7259129-7C01-5E1B-6883-3AD56D670D9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1135856" y="3447135"/>
            <a:ext cx="440453" cy="419858"/>
          </a:xfrm>
          <a:prstGeom prst="rect">
            <a:avLst/>
          </a:prstGeom>
        </p:spPr>
      </p:pic>
      <p:pic>
        <p:nvPicPr>
          <p:cNvPr id="71" name="Graphic 25">
            <a:extLst>
              <a:ext uri="{FF2B5EF4-FFF2-40B4-BE49-F238E27FC236}">
                <a16:creationId xmlns:a16="http://schemas.microsoft.com/office/drawing/2014/main" id="{4BD43F9F-512E-7C23-CE2D-B2FDCDA6C29F}"/>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146335" y="4136511"/>
            <a:ext cx="439980" cy="419407"/>
          </a:xfrm>
          <a:prstGeom prst="rect">
            <a:avLst/>
          </a:prstGeom>
        </p:spPr>
      </p:pic>
    </p:spTree>
    <p:extLst>
      <p:ext uri="{BB962C8B-B14F-4D97-AF65-F5344CB8AC3E}">
        <p14:creationId xmlns:p14="http://schemas.microsoft.com/office/powerpoint/2010/main" val="1403971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CE83B5D5-95CF-F92F-9D9C-0CA55756D977}"/>
              </a:ext>
            </a:extLst>
          </p:cNvPr>
          <p:cNvSpPr/>
          <p:nvPr/>
        </p:nvSpPr>
        <p:spPr>
          <a:xfrm>
            <a:off x="337185" y="861224"/>
            <a:ext cx="11498182" cy="5611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2" name="Title 1">
            <a:extLst>
              <a:ext uri="{FF2B5EF4-FFF2-40B4-BE49-F238E27FC236}">
                <a16:creationId xmlns:a16="http://schemas.microsoft.com/office/drawing/2014/main" id="{BD3A5E5E-C24C-25BE-6D0B-ACEB35C0AC7F}"/>
              </a:ext>
            </a:extLst>
          </p:cNvPr>
          <p:cNvSpPr>
            <a:spLocks noGrp="1"/>
          </p:cNvSpPr>
          <p:nvPr>
            <p:ph type="title"/>
          </p:nvPr>
        </p:nvSpPr>
        <p:spPr/>
        <p:txBody>
          <a:bodyPr/>
          <a:lstStyle/>
          <a:p>
            <a:r>
              <a:rPr lang="en-GB" dirty="0"/>
              <a:t>Data Mesh</a:t>
            </a:r>
          </a:p>
        </p:txBody>
      </p:sp>
      <p:sp>
        <p:nvSpPr>
          <p:cNvPr id="18" name="Flowchart: Preparation 39">
            <a:extLst>
              <a:ext uri="{FF2B5EF4-FFF2-40B4-BE49-F238E27FC236}">
                <a16:creationId xmlns:a16="http://schemas.microsoft.com/office/drawing/2014/main" id="{E8850564-7E46-E11A-D474-BA50A4043E8C}"/>
              </a:ext>
            </a:extLst>
          </p:cNvPr>
          <p:cNvSpPr/>
          <p:nvPr/>
        </p:nvSpPr>
        <p:spPr>
          <a:xfrm>
            <a:off x="7940810" y="280334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Marketing</a:t>
            </a:r>
          </a:p>
        </p:txBody>
      </p:sp>
      <p:sp>
        <p:nvSpPr>
          <p:cNvPr id="21" name="Flowchart: Preparation 42">
            <a:extLst>
              <a:ext uri="{FF2B5EF4-FFF2-40B4-BE49-F238E27FC236}">
                <a16:creationId xmlns:a16="http://schemas.microsoft.com/office/drawing/2014/main" id="{487B6FBD-EF8D-EBFC-4B4A-A4D71A17FC85}"/>
              </a:ext>
            </a:extLst>
          </p:cNvPr>
          <p:cNvSpPr/>
          <p:nvPr/>
        </p:nvSpPr>
        <p:spPr>
          <a:xfrm>
            <a:off x="3745582" y="280334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HR</a:t>
            </a:r>
          </a:p>
        </p:txBody>
      </p:sp>
      <p:sp>
        <p:nvSpPr>
          <p:cNvPr id="22" name="Flowchart: Preparation 40">
            <a:extLst>
              <a:ext uri="{FF2B5EF4-FFF2-40B4-BE49-F238E27FC236}">
                <a16:creationId xmlns:a16="http://schemas.microsoft.com/office/drawing/2014/main" id="{CBE866A5-60F5-F9C6-3659-0298826E2EC8}"/>
              </a:ext>
            </a:extLst>
          </p:cNvPr>
          <p:cNvSpPr/>
          <p:nvPr/>
        </p:nvSpPr>
        <p:spPr>
          <a:xfrm>
            <a:off x="6902441" y="3720962"/>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Operations</a:t>
            </a:r>
          </a:p>
        </p:txBody>
      </p:sp>
      <p:sp>
        <p:nvSpPr>
          <p:cNvPr id="23" name="Flowchart: Preparation 41">
            <a:extLst>
              <a:ext uri="{FF2B5EF4-FFF2-40B4-BE49-F238E27FC236}">
                <a16:creationId xmlns:a16="http://schemas.microsoft.com/office/drawing/2014/main" id="{81664CB4-E9E9-3A3C-CAA6-306115D7B840}"/>
              </a:ext>
            </a:extLst>
          </p:cNvPr>
          <p:cNvSpPr/>
          <p:nvPr/>
        </p:nvSpPr>
        <p:spPr>
          <a:xfrm>
            <a:off x="4857499" y="3720962"/>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Finance</a:t>
            </a:r>
          </a:p>
        </p:txBody>
      </p:sp>
      <p:sp>
        <p:nvSpPr>
          <p:cNvPr id="27" name="Flowchart: Preparation 43">
            <a:extLst>
              <a:ext uri="{FF2B5EF4-FFF2-40B4-BE49-F238E27FC236}">
                <a16:creationId xmlns:a16="http://schemas.microsoft.com/office/drawing/2014/main" id="{0D6E92FE-A4A6-2C36-C98D-F46241D6AA87}"/>
              </a:ext>
            </a:extLst>
          </p:cNvPr>
          <p:cNvSpPr/>
          <p:nvPr/>
        </p:nvSpPr>
        <p:spPr>
          <a:xfrm>
            <a:off x="6902441" y="183698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Customer</a:t>
            </a:r>
          </a:p>
        </p:txBody>
      </p:sp>
      <p:sp>
        <p:nvSpPr>
          <p:cNvPr id="28" name="Flowchart: Preparation 44">
            <a:extLst>
              <a:ext uri="{FF2B5EF4-FFF2-40B4-BE49-F238E27FC236}">
                <a16:creationId xmlns:a16="http://schemas.microsoft.com/office/drawing/2014/main" id="{B7F66B68-4559-BF8A-06FA-51201650724C}"/>
              </a:ext>
            </a:extLst>
          </p:cNvPr>
          <p:cNvSpPr/>
          <p:nvPr/>
        </p:nvSpPr>
        <p:spPr>
          <a:xfrm>
            <a:off x="4857499" y="183698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Sales</a:t>
            </a:r>
          </a:p>
        </p:txBody>
      </p:sp>
      <p:cxnSp>
        <p:nvCxnSpPr>
          <p:cNvPr id="29" name="Straight Connector 28">
            <a:extLst>
              <a:ext uri="{FF2B5EF4-FFF2-40B4-BE49-F238E27FC236}">
                <a16:creationId xmlns:a16="http://schemas.microsoft.com/office/drawing/2014/main" id="{9CDEC1A3-692A-FD36-C24E-3D428F5B73C8}"/>
              </a:ext>
            </a:extLst>
          </p:cNvPr>
          <p:cNvCxnSpPr>
            <a:cxnSpLocks/>
            <a:stCxn id="21" idx="5"/>
            <a:endCxn id="23" idx="1"/>
          </p:cNvCxnSpPr>
          <p:nvPr/>
        </p:nvCxnSpPr>
        <p:spPr>
          <a:xfrm>
            <a:off x="4513780" y="3571545"/>
            <a:ext cx="475521" cy="281219"/>
          </a:xfrm>
          <a:prstGeom prst="line">
            <a:avLst/>
          </a:prstGeom>
          <a:noFill/>
          <a:ln w="9525" cap="flat" cmpd="sng" algn="ctr">
            <a:solidFill>
              <a:srgbClr val="FFFFFF"/>
            </a:solidFill>
            <a:prstDash val="solid"/>
            <a:headEnd type="oval" w="sm" len="sm"/>
            <a:tailEnd type="oval" w="sm" len="sm"/>
          </a:ln>
          <a:effectLst/>
        </p:spPr>
      </p:cxnSp>
      <p:cxnSp>
        <p:nvCxnSpPr>
          <p:cNvPr id="30" name="Straight Connector 29">
            <a:extLst>
              <a:ext uri="{FF2B5EF4-FFF2-40B4-BE49-F238E27FC236}">
                <a16:creationId xmlns:a16="http://schemas.microsoft.com/office/drawing/2014/main" id="{E0E66F0D-0EE0-DBE1-C51E-650FA9998539}"/>
              </a:ext>
            </a:extLst>
          </p:cNvPr>
          <p:cNvCxnSpPr>
            <a:cxnSpLocks/>
            <a:stCxn id="22" idx="7"/>
            <a:endCxn id="18" idx="3"/>
          </p:cNvCxnSpPr>
          <p:nvPr/>
        </p:nvCxnSpPr>
        <p:spPr>
          <a:xfrm flipV="1">
            <a:off x="7670639" y="3571545"/>
            <a:ext cx="401973" cy="281219"/>
          </a:xfrm>
          <a:prstGeom prst="line">
            <a:avLst/>
          </a:prstGeom>
          <a:noFill/>
          <a:ln w="9525" cap="flat" cmpd="sng" algn="ctr">
            <a:solidFill>
              <a:srgbClr val="FFFFFF"/>
            </a:solidFill>
            <a:prstDash val="solid"/>
            <a:headEnd type="oval" w="sm" len="sm"/>
            <a:tailEnd type="oval" w="sm" len="sm"/>
          </a:ln>
          <a:effectLst/>
        </p:spPr>
      </p:cxnSp>
      <p:cxnSp>
        <p:nvCxnSpPr>
          <p:cNvPr id="31" name="Straight Connector 30">
            <a:extLst>
              <a:ext uri="{FF2B5EF4-FFF2-40B4-BE49-F238E27FC236}">
                <a16:creationId xmlns:a16="http://schemas.microsoft.com/office/drawing/2014/main" id="{3B82C8D6-D417-0509-D723-F8EA1D859AF1}"/>
              </a:ext>
            </a:extLst>
          </p:cNvPr>
          <p:cNvCxnSpPr>
            <a:cxnSpLocks/>
            <a:stCxn id="28" idx="3"/>
            <a:endCxn id="21" idx="7"/>
          </p:cNvCxnSpPr>
          <p:nvPr/>
        </p:nvCxnSpPr>
        <p:spPr>
          <a:xfrm flipH="1">
            <a:off x="4513780" y="2605185"/>
            <a:ext cx="475521" cy="329964"/>
          </a:xfrm>
          <a:prstGeom prst="line">
            <a:avLst/>
          </a:prstGeom>
          <a:noFill/>
          <a:ln w="9525" cap="flat" cmpd="sng" algn="ctr">
            <a:solidFill>
              <a:srgbClr val="FFFFFF"/>
            </a:solidFill>
            <a:prstDash val="solid"/>
            <a:headEnd type="oval" w="sm" len="sm"/>
            <a:tailEnd type="oval" w="sm" len="sm"/>
          </a:ln>
          <a:effectLst/>
        </p:spPr>
      </p:cxnSp>
      <p:sp>
        <p:nvSpPr>
          <p:cNvPr id="32" name="Flowchart: Preparation 85">
            <a:extLst>
              <a:ext uri="{FF2B5EF4-FFF2-40B4-BE49-F238E27FC236}">
                <a16:creationId xmlns:a16="http://schemas.microsoft.com/office/drawing/2014/main" id="{D1AAF3A1-01A8-7849-0526-025D17861502}"/>
              </a:ext>
            </a:extLst>
          </p:cNvPr>
          <p:cNvSpPr/>
          <p:nvPr/>
        </p:nvSpPr>
        <p:spPr>
          <a:xfrm>
            <a:off x="4856414" y="1850322"/>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3" name="Flowchart: Preparation 86">
            <a:extLst>
              <a:ext uri="{FF2B5EF4-FFF2-40B4-BE49-F238E27FC236}">
                <a16:creationId xmlns:a16="http://schemas.microsoft.com/office/drawing/2014/main" id="{EA5D920C-7482-CC28-E3C7-FEC820AEF7CA}"/>
              </a:ext>
            </a:extLst>
          </p:cNvPr>
          <p:cNvSpPr/>
          <p:nvPr/>
        </p:nvSpPr>
        <p:spPr>
          <a:xfrm>
            <a:off x="4824922" y="1996671"/>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4" name="Flowchart: Preparation 87">
            <a:extLst>
              <a:ext uri="{FF2B5EF4-FFF2-40B4-BE49-F238E27FC236}">
                <a16:creationId xmlns:a16="http://schemas.microsoft.com/office/drawing/2014/main" id="{F62DF3B6-3C12-1317-412D-ADE9F3CB11B9}"/>
              </a:ext>
            </a:extLst>
          </p:cNvPr>
          <p:cNvSpPr/>
          <p:nvPr/>
        </p:nvSpPr>
        <p:spPr>
          <a:xfrm>
            <a:off x="3855522" y="3563632"/>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5" name="Flowchart: Preparation 89">
            <a:extLst>
              <a:ext uri="{FF2B5EF4-FFF2-40B4-BE49-F238E27FC236}">
                <a16:creationId xmlns:a16="http://schemas.microsoft.com/office/drawing/2014/main" id="{5ADEC568-CA69-2AC7-CEAC-B8EF43436DD4}"/>
              </a:ext>
            </a:extLst>
          </p:cNvPr>
          <p:cNvSpPr/>
          <p:nvPr/>
        </p:nvSpPr>
        <p:spPr>
          <a:xfrm>
            <a:off x="5692080" y="4607607"/>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6" name="Flowchart: Preparation 90">
            <a:extLst>
              <a:ext uri="{FF2B5EF4-FFF2-40B4-BE49-F238E27FC236}">
                <a16:creationId xmlns:a16="http://schemas.microsoft.com/office/drawing/2014/main" id="{D85E6D82-120A-3B5A-94AB-393B0504E362}"/>
              </a:ext>
            </a:extLst>
          </p:cNvPr>
          <p:cNvSpPr/>
          <p:nvPr/>
        </p:nvSpPr>
        <p:spPr>
          <a:xfrm>
            <a:off x="8724808" y="3428049"/>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7" name="Flowchart: Preparation 92">
            <a:extLst>
              <a:ext uri="{FF2B5EF4-FFF2-40B4-BE49-F238E27FC236}">
                <a16:creationId xmlns:a16="http://schemas.microsoft.com/office/drawing/2014/main" id="{91140E0F-0FAB-6994-C7A1-8710103928D1}"/>
              </a:ext>
            </a:extLst>
          </p:cNvPr>
          <p:cNvSpPr/>
          <p:nvPr/>
        </p:nvSpPr>
        <p:spPr>
          <a:xfrm>
            <a:off x="7766031" y="1952221"/>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8" name="Flowchart: Preparation 93">
            <a:extLst>
              <a:ext uri="{FF2B5EF4-FFF2-40B4-BE49-F238E27FC236}">
                <a16:creationId xmlns:a16="http://schemas.microsoft.com/office/drawing/2014/main" id="{435C2703-6F55-A069-718B-B260959741FC}"/>
              </a:ext>
            </a:extLst>
          </p:cNvPr>
          <p:cNvSpPr/>
          <p:nvPr/>
        </p:nvSpPr>
        <p:spPr>
          <a:xfrm>
            <a:off x="8530766" y="2734935"/>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9" name="Flowchart: Preparation 85">
            <a:extLst>
              <a:ext uri="{FF2B5EF4-FFF2-40B4-BE49-F238E27FC236}">
                <a16:creationId xmlns:a16="http://schemas.microsoft.com/office/drawing/2014/main" id="{BD742A14-4668-4325-6DF3-8340CCD1C762}"/>
              </a:ext>
            </a:extLst>
          </p:cNvPr>
          <p:cNvSpPr/>
          <p:nvPr/>
        </p:nvSpPr>
        <p:spPr>
          <a:xfrm>
            <a:off x="3747522" y="3404589"/>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40" name="Flowchart: Preparation 90">
            <a:extLst>
              <a:ext uri="{FF2B5EF4-FFF2-40B4-BE49-F238E27FC236}">
                <a16:creationId xmlns:a16="http://schemas.microsoft.com/office/drawing/2014/main" id="{E481A26C-E5EA-59AC-2172-84013AE69CB6}"/>
              </a:ext>
            </a:extLst>
          </p:cNvPr>
          <p:cNvSpPr/>
          <p:nvPr/>
        </p:nvSpPr>
        <p:spPr>
          <a:xfrm>
            <a:off x="7550814" y="2750416"/>
            <a:ext cx="72000" cy="72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32FCC328-07CC-2EEE-7BB6-88AFD25DDD04}"/>
              </a:ext>
            </a:extLst>
          </p:cNvPr>
          <p:cNvCxnSpPr>
            <a:cxnSpLocks/>
            <a:stCxn id="18" idx="1"/>
            <a:endCxn id="27" idx="5"/>
          </p:cNvCxnSpPr>
          <p:nvPr/>
        </p:nvCxnSpPr>
        <p:spPr>
          <a:xfrm flipH="1" flipV="1">
            <a:off x="7670639" y="2605185"/>
            <a:ext cx="401973" cy="329964"/>
          </a:xfrm>
          <a:prstGeom prst="line">
            <a:avLst/>
          </a:prstGeom>
          <a:noFill/>
          <a:ln w="9525" cap="flat" cmpd="sng" algn="ctr">
            <a:solidFill>
              <a:srgbClr val="FFFFFF"/>
            </a:solidFill>
            <a:prstDash val="solid"/>
            <a:headEnd type="oval" w="sm" len="sm"/>
            <a:tailEnd type="oval" w="sm" len="sm"/>
          </a:ln>
          <a:effectLst/>
        </p:spPr>
      </p:cxnSp>
      <p:cxnSp>
        <p:nvCxnSpPr>
          <p:cNvPr id="42" name="Straight Connector 41">
            <a:extLst>
              <a:ext uri="{FF2B5EF4-FFF2-40B4-BE49-F238E27FC236}">
                <a16:creationId xmlns:a16="http://schemas.microsoft.com/office/drawing/2014/main" id="{C9063EB1-047B-2834-E187-9E81951AD362}"/>
              </a:ext>
            </a:extLst>
          </p:cNvPr>
          <p:cNvCxnSpPr>
            <a:cxnSpLocks/>
            <a:stCxn id="23" idx="0"/>
            <a:endCxn id="28" idx="4"/>
          </p:cNvCxnSpPr>
          <p:nvPr/>
        </p:nvCxnSpPr>
        <p:spPr>
          <a:xfrm flipV="1">
            <a:off x="5307499" y="2736987"/>
            <a:ext cx="0" cy="983975"/>
          </a:xfrm>
          <a:prstGeom prst="line">
            <a:avLst/>
          </a:prstGeom>
          <a:noFill/>
          <a:ln w="9525" cap="flat" cmpd="sng" algn="ctr">
            <a:solidFill>
              <a:srgbClr val="FFFFFF"/>
            </a:solidFill>
            <a:prstDash val="solid"/>
            <a:headEnd type="oval" w="sm" len="sm"/>
            <a:tailEnd type="oval" w="sm" len="sm"/>
          </a:ln>
          <a:effectLst/>
        </p:spPr>
      </p:cxnSp>
      <p:cxnSp>
        <p:nvCxnSpPr>
          <p:cNvPr id="43" name="Straight Connector 42">
            <a:extLst>
              <a:ext uri="{FF2B5EF4-FFF2-40B4-BE49-F238E27FC236}">
                <a16:creationId xmlns:a16="http://schemas.microsoft.com/office/drawing/2014/main" id="{CAC26C9E-674B-57F5-FBDF-6A821767B110}"/>
              </a:ext>
            </a:extLst>
          </p:cNvPr>
          <p:cNvCxnSpPr>
            <a:cxnSpLocks/>
            <a:stCxn id="22" idx="0"/>
            <a:endCxn id="27" idx="4"/>
          </p:cNvCxnSpPr>
          <p:nvPr/>
        </p:nvCxnSpPr>
        <p:spPr>
          <a:xfrm flipV="1">
            <a:off x="7352441" y="2736987"/>
            <a:ext cx="0" cy="983975"/>
          </a:xfrm>
          <a:prstGeom prst="line">
            <a:avLst/>
          </a:prstGeom>
          <a:noFill/>
          <a:ln w="9525" cap="flat" cmpd="sng" algn="ctr">
            <a:solidFill>
              <a:srgbClr val="FFFFFF"/>
            </a:solidFill>
            <a:prstDash val="solid"/>
            <a:headEnd type="oval" w="sm" len="sm"/>
            <a:tailEnd type="oval" w="sm" len="sm"/>
          </a:ln>
          <a:effectLst/>
        </p:spPr>
      </p:cxnSp>
      <p:cxnSp>
        <p:nvCxnSpPr>
          <p:cNvPr id="44" name="Straight Connector 43">
            <a:extLst>
              <a:ext uri="{FF2B5EF4-FFF2-40B4-BE49-F238E27FC236}">
                <a16:creationId xmlns:a16="http://schemas.microsoft.com/office/drawing/2014/main" id="{CAE9DA5C-F1AB-845E-06BC-ADF79B7F6F6E}"/>
              </a:ext>
            </a:extLst>
          </p:cNvPr>
          <p:cNvCxnSpPr>
            <a:cxnSpLocks/>
            <a:stCxn id="22" idx="2"/>
            <a:endCxn id="28" idx="6"/>
          </p:cNvCxnSpPr>
          <p:nvPr/>
        </p:nvCxnSpPr>
        <p:spPr>
          <a:xfrm flipH="1" flipV="1">
            <a:off x="5757499" y="2286987"/>
            <a:ext cx="1144942" cy="1883975"/>
          </a:xfrm>
          <a:prstGeom prst="line">
            <a:avLst/>
          </a:prstGeom>
          <a:noFill/>
          <a:ln w="9525" cap="flat" cmpd="sng" algn="ctr">
            <a:solidFill>
              <a:srgbClr val="FFFFFF"/>
            </a:solidFill>
            <a:prstDash val="solid"/>
            <a:headEnd type="oval" w="sm" len="sm"/>
            <a:tailEnd type="oval" w="sm" len="sm"/>
          </a:ln>
          <a:effectLst/>
        </p:spPr>
      </p:cxnSp>
      <p:cxnSp>
        <p:nvCxnSpPr>
          <p:cNvPr id="45" name="Straight Connector 44">
            <a:extLst>
              <a:ext uri="{FF2B5EF4-FFF2-40B4-BE49-F238E27FC236}">
                <a16:creationId xmlns:a16="http://schemas.microsoft.com/office/drawing/2014/main" id="{DBC84EFF-69AC-0D7D-C3D4-6E93F3B30E5A}"/>
              </a:ext>
            </a:extLst>
          </p:cNvPr>
          <p:cNvCxnSpPr>
            <a:cxnSpLocks/>
            <a:stCxn id="23" idx="6"/>
            <a:endCxn id="27" idx="2"/>
          </p:cNvCxnSpPr>
          <p:nvPr/>
        </p:nvCxnSpPr>
        <p:spPr>
          <a:xfrm flipV="1">
            <a:off x="5757499" y="2286987"/>
            <a:ext cx="1144942" cy="1883975"/>
          </a:xfrm>
          <a:prstGeom prst="line">
            <a:avLst/>
          </a:prstGeom>
          <a:noFill/>
          <a:ln w="9525" cap="flat" cmpd="sng" algn="ctr">
            <a:solidFill>
              <a:srgbClr val="FFFFFF"/>
            </a:solidFill>
            <a:prstDash val="solid"/>
            <a:headEnd type="oval" w="sm" len="sm"/>
            <a:tailEnd type="oval" w="sm" len="sm"/>
          </a:ln>
          <a:effectLst/>
        </p:spPr>
      </p:cxnSp>
      <p:cxnSp>
        <p:nvCxnSpPr>
          <p:cNvPr id="46" name="Straight Connector 45">
            <a:extLst>
              <a:ext uri="{FF2B5EF4-FFF2-40B4-BE49-F238E27FC236}">
                <a16:creationId xmlns:a16="http://schemas.microsoft.com/office/drawing/2014/main" id="{04CE6AD3-BE7B-8101-B084-D0BE38E130F8}"/>
              </a:ext>
            </a:extLst>
          </p:cNvPr>
          <p:cNvCxnSpPr>
            <a:cxnSpLocks/>
            <a:stCxn id="18" idx="1"/>
          </p:cNvCxnSpPr>
          <p:nvPr/>
        </p:nvCxnSpPr>
        <p:spPr>
          <a:xfrm flipH="1">
            <a:off x="5766780" y="2935149"/>
            <a:ext cx="2305832" cy="1238367"/>
          </a:xfrm>
          <a:prstGeom prst="line">
            <a:avLst/>
          </a:prstGeom>
          <a:noFill/>
          <a:ln w="9525" cap="flat" cmpd="sng" algn="ctr">
            <a:solidFill>
              <a:srgbClr val="FFFFFF"/>
            </a:solidFill>
            <a:prstDash val="solid"/>
            <a:headEnd type="oval" w="sm" len="sm"/>
            <a:tailEnd type="oval" w="sm" len="sm"/>
          </a:ln>
          <a:effectLst/>
        </p:spPr>
      </p:cxnSp>
      <p:cxnSp>
        <p:nvCxnSpPr>
          <p:cNvPr id="47" name="Straight Connector 46">
            <a:extLst>
              <a:ext uri="{FF2B5EF4-FFF2-40B4-BE49-F238E27FC236}">
                <a16:creationId xmlns:a16="http://schemas.microsoft.com/office/drawing/2014/main" id="{2D22E483-146D-82A7-A7DD-FDD2EC92F95A}"/>
              </a:ext>
            </a:extLst>
          </p:cNvPr>
          <p:cNvCxnSpPr>
            <a:cxnSpLocks/>
            <a:stCxn id="18" idx="3"/>
          </p:cNvCxnSpPr>
          <p:nvPr/>
        </p:nvCxnSpPr>
        <p:spPr>
          <a:xfrm flipH="1" flipV="1">
            <a:off x="5760842" y="2285339"/>
            <a:ext cx="2311770" cy="1286206"/>
          </a:xfrm>
          <a:prstGeom prst="line">
            <a:avLst/>
          </a:prstGeom>
          <a:noFill/>
          <a:ln w="9525" cap="flat" cmpd="sng" algn="ctr">
            <a:solidFill>
              <a:srgbClr val="FFFFFF"/>
            </a:solidFill>
            <a:prstDash val="solid"/>
            <a:headEnd type="oval" w="sm" len="sm"/>
            <a:tailEnd type="oval" w="sm" len="sm"/>
          </a:ln>
          <a:effectLst/>
        </p:spPr>
      </p:cxnSp>
      <p:cxnSp>
        <p:nvCxnSpPr>
          <p:cNvPr id="48" name="Straight Connector 47">
            <a:extLst>
              <a:ext uri="{FF2B5EF4-FFF2-40B4-BE49-F238E27FC236}">
                <a16:creationId xmlns:a16="http://schemas.microsoft.com/office/drawing/2014/main" id="{47BF574D-D2E6-D7D2-4605-16A41B7A789A}"/>
              </a:ext>
            </a:extLst>
          </p:cNvPr>
          <p:cNvCxnSpPr>
            <a:cxnSpLocks/>
            <a:stCxn id="22" idx="2"/>
            <a:endCxn id="21" idx="7"/>
          </p:cNvCxnSpPr>
          <p:nvPr/>
        </p:nvCxnSpPr>
        <p:spPr>
          <a:xfrm flipH="1" flipV="1">
            <a:off x="4513780" y="2935149"/>
            <a:ext cx="2388661" cy="1235813"/>
          </a:xfrm>
          <a:prstGeom prst="line">
            <a:avLst/>
          </a:prstGeom>
          <a:noFill/>
          <a:ln w="9525" cap="flat" cmpd="sng" algn="ctr">
            <a:solidFill>
              <a:srgbClr val="FFFFFF"/>
            </a:solidFill>
            <a:prstDash val="solid"/>
            <a:headEnd type="oval" w="sm" len="sm"/>
            <a:tailEnd type="oval" w="sm" len="sm"/>
          </a:ln>
          <a:effectLst/>
        </p:spPr>
      </p:cxnSp>
      <p:cxnSp>
        <p:nvCxnSpPr>
          <p:cNvPr id="49" name="Straight Connector 48">
            <a:extLst>
              <a:ext uri="{FF2B5EF4-FFF2-40B4-BE49-F238E27FC236}">
                <a16:creationId xmlns:a16="http://schemas.microsoft.com/office/drawing/2014/main" id="{5ADE8713-AF54-65AF-C8DF-2119A7BF0242}"/>
              </a:ext>
            </a:extLst>
          </p:cNvPr>
          <p:cNvCxnSpPr>
            <a:cxnSpLocks/>
            <a:stCxn id="27" idx="2"/>
            <a:endCxn id="21" idx="5"/>
          </p:cNvCxnSpPr>
          <p:nvPr/>
        </p:nvCxnSpPr>
        <p:spPr>
          <a:xfrm flipH="1">
            <a:off x="4513780" y="2286987"/>
            <a:ext cx="2388661" cy="1284558"/>
          </a:xfrm>
          <a:prstGeom prst="line">
            <a:avLst/>
          </a:prstGeom>
          <a:noFill/>
          <a:ln w="9525" cap="flat" cmpd="sng" algn="ctr">
            <a:solidFill>
              <a:srgbClr val="FFFFFF"/>
            </a:solidFill>
            <a:prstDash val="solid"/>
            <a:headEnd type="oval" w="sm" len="sm"/>
            <a:tailEnd type="oval" w="sm" len="sm"/>
          </a:ln>
          <a:effectLst/>
        </p:spPr>
      </p:cxnSp>
      <p:cxnSp>
        <p:nvCxnSpPr>
          <p:cNvPr id="60" name="Straight Connector 59">
            <a:extLst>
              <a:ext uri="{FF2B5EF4-FFF2-40B4-BE49-F238E27FC236}">
                <a16:creationId xmlns:a16="http://schemas.microsoft.com/office/drawing/2014/main" id="{A7E7B247-8555-3187-B4ED-B1198CA806D4}"/>
              </a:ext>
            </a:extLst>
          </p:cNvPr>
          <p:cNvCxnSpPr>
            <a:cxnSpLocks/>
          </p:cNvCxnSpPr>
          <p:nvPr/>
        </p:nvCxnSpPr>
        <p:spPr>
          <a:xfrm flipH="1">
            <a:off x="5758762" y="2288249"/>
            <a:ext cx="1148049" cy="0"/>
          </a:xfrm>
          <a:prstGeom prst="line">
            <a:avLst/>
          </a:prstGeom>
          <a:noFill/>
          <a:ln w="9525" cap="flat" cmpd="sng" algn="ctr">
            <a:solidFill>
              <a:srgbClr val="FFFFFF"/>
            </a:solidFill>
            <a:prstDash val="solid"/>
            <a:headEnd type="oval" w="sm" len="sm"/>
            <a:tailEnd type="oval" w="sm" len="sm"/>
          </a:ln>
          <a:effectLst/>
        </p:spPr>
      </p:cxnSp>
      <p:cxnSp>
        <p:nvCxnSpPr>
          <p:cNvPr id="68" name="Straight Connector 67">
            <a:extLst>
              <a:ext uri="{FF2B5EF4-FFF2-40B4-BE49-F238E27FC236}">
                <a16:creationId xmlns:a16="http://schemas.microsoft.com/office/drawing/2014/main" id="{FF207D2B-8288-1295-6286-C8840A260397}"/>
              </a:ext>
            </a:extLst>
          </p:cNvPr>
          <p:cNvCxnSpPr>
            <a:cxnSpLocks/>
          </p:cNvCxnSpPr>
          <p:nvPr/>
        </p:nvCxnSpPr>
        <p:spPr>
          <a:xfrm>
            <a:off x="5761994" y="4286178"/>
            <a:ext cx="1133820" cy="0"/>
          </a:xfrm>
          <a:prstGeom prst="line">
            <a:avLst/>
          </a:prstGeom>
          <a:noFill/>
          <a:ln w="9525" cap="flat" cmpd="sng" algn="ctr">
            <a:solidFill>
              <a:srgbClr val="FFFFFF"/>
            </a:solidFill>
            <a:prstDash val="solid"/>
            <a:headEnd type="oval" w="sm" len="sm"/>
            <a:tailEnd type="oval" w="sm" len="sm"/>
          </a:ln>
          <a:effectLst/>
        </p:spPr>
      </p:cxnSp>
      <p:sp>
        <p:nvSpPr>
          <p:cNvPr id="69" name="Flowchart: Preparation 90">
            <a:extLst>
              <a:ext uri="{FF2B5EF4-FFF2-40B4-BE49-F238E27FC236}">
                <a16:creationId xmlns:a16="http://schemas.microsoft.com/office/drawing/2014/main" id="{EC329A7A-7580-0247-8BCB-DD638003D6E2}"/>
              </a:ext>
            </a:extLst>
          </p:cNvPr>
          <p:cNvSpPr/>
          <p:nvPr/>
        </p:nvSpPr>
        <p:spPr>
          <a:xfrm>
            <a:off x="5773882" y="4488003"/>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734D1D83-F671-F423-780F-032E308802B6}"/>
              </a:ext>
            </a:extLst>
          </p:cNvPr>
          <p:cNvGrpSpPr/>
          <p:nvPr/>
        </p:nvGrpSpPr>
        <p:grpSpPr>
          <a:xfrm>
            <a:off x="6810974" y="1876506"/>
            <a:ext cx="202731" cy="112622"/>
            <a:chOff x="8386809" y="1708959"/>
            <a:chExt cx="202731" cy="112622"/>
          </a:xfrm>
        </p:grpSpPr>
        <p:sp>
          <p:nvSpPr>
            <p:cNvPr id="114" name="Flowchart: Preparation 90">
              <a:extLst>
                <a:ext uri="{FF2B5EF4-FFF2-40B4-BE49-F238E27FC236}">
                  <a16:creationId xmlns:a16="http://schemas.microsoft.com/office/drawing/2014/main" id="{1410973A-0C63-1F99-6098-787C41771AA1}"/>
                </a:ext>
              </a:extLst>
            </p:cNvPr>
            <p:cNvSpPr/>
            <p:nvPr/>
          </p:nvSpPr>
          <p:spPr>
            <a:xfrm>
              <a:off x="8386809" y="1732325"/>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5" name="Flowchart: Preparation 90">
              <a:extLst>
                <a:ext uri="{FF2B5EF4-FFF2-40B4-BE49-F238E27FC236}">
                  <a16:creationId xmlns:a16="http://schemas.microsoft.com/office/drawing/2014/main" id="{A052C107-5F3F-2C1B-811A-37C6D384E721}"/>
                </a:ext>
              </a:extLst>
            </p:cNvPr>
            <p:cNvSpPr/>
            <p:nvPr/>
          </p:nvSpPr>
          <p:spPr>
            <a:xfrm>
              <a:off x="8543737" y="1708959"/>
              <a:ext cx="45803" cy="45803"/>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sp>
        <p:nvSpPr>
          <p:cNvPr id="72" name="Flowchart: Preparation 84">
            <a:extLst>
              <a:ext uri="{FF2B5EF4-FFF2-40B4-BE49-F238E27FC236}">
                <a16:creationId xmlns:a16="http://schemas.microsoft.com/office/drawing/2014/main" id="{8CC991A5-9F72-A0E6-74A4-1C9119AEE61F}"/>
              </a:ext>
            </a:extLst>
          </p:cNvPr>
          <p:cNvSpPr/>
          <p:nvPr/>
        </p:nvSpPr>
        <p:spPr>
          <a:xfrm>
            <a:off x="5874538" y="280334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IT</a:t>
            </a:r>
          </a:p>
        </p:txBody>
      </p:sp>
      <p:cxnSp>
        <p:nvCxnSpPr>
          <p:cNvPr id="73" name="Straight Connector 72">
            <a:extLst>
              <a:ext uri="{FF2B5EF4-FFF2-40B4-BE49-F238E27FC236}">
                <a16:creationId xmlns:a16="http://schemas.microsoft.com/office/drawing/2014/main" id="{7D9719A3-B38D-5362-C0A1-C4FB7F023FC7}"/>
              </a:ext>
            </a:extLst>
          </p:cNvPr>
          <p:cNvCxnSpPr>
            <a:cxnSpLocks/>
            <a:stCxn id="72" idx="1"/>
            <a:endCxn id="28" idx="5"/>
          </p:cNvCxnSpPr>
          <p:nvPr/>
        </p:nvCxnSpPr>
        <p:spPr>
          <a:xfrm flipH="1" flipV="1">
            <a:off x="5625697" y="2605185"/>
            <a:ext cx="380643" cy="329964"/>
          </a:xfrm>
          <a:prstGeom prst="line">
            <a:avLst/>
          </a:prstGeom>
          <a:noFill/>
          <a:ln w="9525" cap="flat" cmpd="sng" algn="ctr">
            <a:solidFill>
              <a:srgbClr val="FFFFFF"/>
            </a:solidFill>
            <a:prstDash val="solid"/>
            <a:headEnd type="oval" w="sm" len="sm"/>
            <a:tailEnd type="oval" w="sm" len="sm"/>
          </a:ln>
          <a:effectLst/>
        </p:spPr>
      </p:cxnSp>
      <p:cxnSp>
        <p:nvCxnSpPr>
          <p:cNvPr id="75" name="Straight Connector 74">
            <a:extLst>
              <a:ext uri="{FF2B5EF4-FFF2-40B4-BE49-F238E27FC236}">
                <a16:creationId xmlns:a16="http://schemas.microsoft.com/office/drawing/2014/main" id="{04859E25-93F1-2641-F4C1-D4D04A89C1EA}"/>
              </a:ext>
            </a:extLst>
          </p:cNvPr>
          <p:cNvCxnSpPr>
            <a:cxnSpLocks/>
            <a:stCxn id="72" idx="7"/>
            <a:endCxn id="27" idx="3"/>
          </p:cNvCxnSpPr>
          <p:nvPr/>
        </p:nvCxnSpPr>
        <p:spPr>
          <a:xfrm flipV="1">
            <a:off x="6642736" y="2605185"/>
            <a:ext cx="391507" cy="329964"/>
          </a:xfrm>
          <a:prstGeom prst="line">
            <a:avLst/>
          </a:prstGeom>
          <a:noFill/>
          <a:ln w="9525" cap="flat" cmpd="sng" algn="ctr">
            <a:solidFill>
              <a:srgbClr val="FFFFFF"/>
            </a:solidFill>
            <a:prstDash val="solid"/>
            <a:headEnd type="oval" w="sm" len="sm"/>
            <a:tailEnd type="oval" w="sm" len="sm"/>
          </a:ln>
          <a:effectLst/>
        </p:spPr>
      </p:cxnSp>
      <p:cxnSp>
        <p:nvCxnSpPr>
          <p:cNvPr id="76" name="Straight Connector 75">
            <a:extLst>
              <a:ext uri="{FF2B5EF4-FFF2-40B4-BE49-F238E27FC236}">
                <a16:creationId xmlns:a16="http://schemas.microsoft.com/office/drawing/2014/main" id="{4546B775-3C46-1B30-1C28-10DE3BBD9186}"/>
              </a:ext>
            </a:extLst>
          </p:cNvPr>
          <p:cNvCxnSpPr>
            <a:cxnSpLocks/>
          </p:cNvCxnSpPr>
          <p:nvPr/>
        </p:nvCxnSpPr>
        <p:spPr>
          <a:xfrm flipH="1">
            <a:off x="6782963" y="3249156"/>
            <a:ext cx="1157847" cy="7573"/>
          </a:xfrm>
          <a:prstGeom prst="line">
            <a:avLst/>
          </a:prstGeom>
          <a:noFill/>
          <a:ln w="9525" cap="flat" cmpd="sng" algn="ctr">
            <a:solidFill>
              <a:srgbClr val="FFFFFF"/>
            </a:solidFill>
            <a:prstDash val="solid"/>
            <a:headEnd type="oval" w="sm" len="sm"/>
            <a:tailEnd type="oval" w="sm" len="sm"/>
          </a:ln>
          <a:effectLst/>
        </p:spPr>
      </p:cxnSp>
      <p:cxnSp>
        <p:nvCxnSpPr>
          <p:cNvPr id="78" name="Straight Connector 77">
            <a:extLst>
              <a:ext uri="{FF2B5EF4-FFF2-40B4-BE49-F238E27FC236}">
                <a16:creationId xmlns:a16="http://schemas.microsoft.com/office/drawing/2014/main" id="{FB2AE4D9-010C-6C5B-0FC2-5179E2EFEF55}"/>
              </a:ext>
            </a:extLst>
          </p:cNvPr>
          <p:cNvCxnSpPr>
            <a:cxnSpLocks/>
            <a:stCxn id="72" idx="2"/>
          </p:cNvCxnSpPr>
          <p:nvPr/>
        </p:nvCxnSpPr>
        <p:spPr>
          <a:xfrm flipH="1">
            <a:off x="4645582" y="3253347"/>
            <a:ext cx="1228956" cy="0"/>
          </a:xfrm>
          <a:prstGeom prst="line">
            <a:avLst/>
          </a:prstGeom>
          <a:noFill/>
          <a:ln w="9525" cap="flat" cmpd="sng" algn="ctr">
            <a:solidFill>
              <a:srgbClr val="FFFFFF"/>
            </a:solidFill>
            <a:prstDash val="solid"/>
            <a:headEnd type="oval" w="sm" len="sm"/>
            <a:tailEnd type="oval" w="sm" len="sm"/>
          </a:ln>
          <a:effectLst/>
        </p:spPr>
      </p:cxnSp>
      <p:cxnSp>
        <p:nvCxnSpPr>
          <p:cNvPr id="79" name="Straight Connector 78">
            <a:extLst>
              <a:ext uri="{FF2B5EF4-FFF2-40B4-BE49-F238E27FC236}">
                <a16:creationId xmlns:a16="http://schemas.microsoft.com/office/drawing/2014/main" id="{46AB2047-4B6E-276C-3C7F-A6C739D9931F}"/>
              </a:ext>
            </a:extLst>
          </p:cNvPr>
          <p:cNvCxnSpPr>
            <a:cxnSpLocks/>
            <a:stCxn id="23" idx="7"/>
            <a:endCxn id="72" idx="3"/>
          </p:cNvCxnSpPr>
          <p:nvPr/>
        </p:nvCxnSpPr>
        <p:spPr>
          <a:xfrm flipV="1">
            <a:off x="5625697" y="3571545"/>
            <a:ext cx="380643" cy="281219"/>
          </a:xfrm>
          <a:prstGeom prst="line">
            <a:avLst/>
          </a:prstGeom>
          <a:noFill/>
          <a:ln w="9525" cap="flat" cmpd="sng" algn="ctr">
            <a:solidFill>
              <a:srgbClr val="FFFFFF"/>
            </a:solidFill>
            <a:prstDash val="solid"/>
            <a:headEnd type="oval" w="sm" len="sm"/>
            <a:tailEnd type="oval" w="sm" len="sm"/>
          </a:ln>
          <a:effectLst/>
        </p:spPr>
      </p:cxnSp>
      <p:cxnSp>
        <p:nvCxnSpPr>
          <p:cNvPr id="81" name="Straight Connector 80">
            <a:extLst>
              <a:ext uri="{FF2B5EF4-FFF2-40B4-BE49-F238E27FC236}">
                <a16:creationId xmlns:a16="http://schemas.microsoft.com/office/drawing/2014/main" id="{D0C5F014-093C-32FC-DE04-0E6CF204D90B}"/>
              </a:ext>
            </a:extLst>
          </p:cNvPr>
          <p:cNvCxnSpPr>
            <a:cxnSpLocks/>
            <a:stCxn id="22" idx="1"/>
            <a:endCxn id="72" idx="5"/>
          </p:cNvCxnSpPr>
          <p:nvPr/>
        </p:nvCxnSpPr>
        <p:spPr>
          <a:xfrm flipH="1" flipV="1">
            <a:off x="6642736" y="3571545"/>
            <a:ext cx="391507" cy="281219"/>
          </a:xfrm>
          <a:prstGeom prst="line">
            <a:avLst/>
          </a:prstGeom>
          <a:noFill/>
          <a:ln w="9525" cap="flat" cmpd="sng" algn="ctr">
            <a:solidFill>
              <a:srgbClr val="FFFFFF"/>
            </a:solidFill>
            <a:prstDash val="solid"/>
            <a:headEnd type="oval" w="sm" len="sm"/>
            <a:tailEnd type="oval" w="sm" len="sm"/>
          </a:ln>
          <a:effectLst/>
        </p:spPr>
      </p:cxnSp>
      <p:sp>
        <p:nvSpPr>
          <p:cNvPr id="82" name="Flowchart: Preparation 92">
            <a:extLst>
              <a:ext uri="{FF2B5EF4-FFF2-40B4-BE49-F238E27FC236}">
                <a16:creationId xmlns:a16="http://schemas.microsoft.com/office/drawing/2014/main" id="{1406FA3A-4287-BA7D-6C5D-7F5B7C854F67}"/>
              </a:ext>
            </a:extLst>
          </p:cNvPr>
          <p:cNvSpPr/>
          <p:nvPr/>
        </p:nvSpPr>
        <p:spPr>
          <a:xfrm>
            <a:off x="8367426" y="2738504"/>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DD944F7B-8D05-61B7-EBD5-875930DC7BE4}"/>
              </a:ext>
            </a:extLst>
          </p:cNvPr>
          <p:cNvGrpSpPr/>
          <p:nvPr/>
        </p:nvGrpSpPr>
        <p:grpSpPr>
          <a:xfrm>
            <a:off x="4703216" y="4139917"/>
            <a:ext cx="182555" cy="522101"/>
            <a:chOff x="5824228" y="3191960"/>
            <a:chExt cx="182555" cy="522101"/>
          </a:xfrm>
        </p:grpSpPr>
        <p:sp>
          <p:nvSpPr>
            <p:cNvPr id="112" name="Flowchart: Preparation 85">
              <a:extLst>
                <a:ext uri="{FF2B5EF4-FFF2-40B4-BE49-F238E27FC236}">
                  <a16:creationId xmlns:a16="http://schemas.microsoft.com/office/drawing/2014/main" id="{6C04DA6C-3984-0C52-0B08-43ACDC4B2A80}"/>
                </a:ext>
              </a:extLst>
            </p:cNvPr>
            <p:cNvSpPr/>
            <p:nvPr/>
          </p:nvSpPr>
          <p:spPr>
            <a:xfrm>
              <a:off x="5824228" y="3191960"/>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3" name="Flowchart: Preparation 87">
              <a:extLst>
                <a:ext uri="{FF2B5EF4-FFF2-40B4-BE49-F238E27FC236}">
                  <a16:creationId xmlns:a16="http://schemas.microsoft.com/office/drawing/2014/main" id="{DD1DB42F-A11C-86BC-764D-E17174A30A7C}"/>
                </a:ext>
              </a:extLst>
            </p:cNvPr>
            <p:cNvSpPr/>
            <p:nvPr/>
          </p:nvSpPr>
          <p:spPr>
            <a:xfrm>
              <a:off x="5963223" y="3670501"/>
              <a:ext cx="43560" cy="4356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sp>
        <p:nvSpPr>
          <p:cNvPr id="85" name="Flowchart: Preparation 89">
            <a:extLst>
              <a:ext uri="{FF2B5EF4-FFF2-40B4-BE49-F238E27FC236}">
                <a16:creationId xmlns:a16="http://schemas.microsoft.com/office/drawing/2014/main" id="{6C84A62E-FF80-C88E-A191-E72663D4F647}"/>
              </a:ext>
            </a:extLst>
          </p:cNvPr>
          <p:cNvSpPr/>
          <p:nvPr/>
        </p:nvSpPr>
        <p:spPr>
          <a:xfrm>
            <a:off x="7713679" y="4649171"/>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87" name="Flowchart: Preparation 90">
            <a:extLst>
              <a:ext uri="{FF2B5EF4-FFF2-40B4-BE49-F238E27FC236}">
                <a16:creationId xmlns:a16="http://schemas.microsoft.com/office/drawing/2014/main" id="{9CD6D00D-0269-14FC-E264-2D75E5811DE4}"/>
              </a:ext>
            </a:extLst>
          </p:cNvPr>
          <p:cNvSpPr/>
          <p:nvPr/>
        </p:nvSpPr>
        <p:spPr>
          <a:xfrm>
            <a:off x="7765793" y="4535504"/>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88" name="Flowchart: Preparation 93">
            <a:extLst>
              <a:ext uri="{FF2B5EF4-FFF2-40B4-BE49-F238E27FC236}">
                <a16:creationId xmlns:a16="http://schemas.microsoft.com/office/drawing/2014/main" id="{A1CDCB4D-98DE-28A4-182C-A4EC463B2C70}"/>
              </a:ext>
            </a:extLst>
          </p:cNvPr>
          <p:cNvSpPr/>
          <p:nvPr/>
        </p:nvSpPr>
        <p:spPr>
          <a:xfrm>
            <a:off x="7853873" y="2118095"/>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F3A661EF-169D-5FD7-E839-F92C83AD5113}"/>
              </a:ext>
            </a:extLst>
          </p:cNvPr>
          <p:cNvGrpSpPr/>
          <p:nvPr/>
        </p:nvGrpSpPr>
        <p:grpSpPr>
          <a:xfrm>
            <a:off x="3682661" y="2833599"/>
            <a:ext cx="201603" cy="135243"/>
            <a:chOff x="8386809" y="1686338"/>
            <a:chExt cx="201603" cy="135243"/>
          </a:xfrm>
        </p:grpSpPr>
        <p:sp>
          <p:nvSpPr>
            <p:cNvPr id="110" name="Flowchart: Preparation 90">
              <a:extLst>
                <a:ext uri="{FF2B5EF4-FFF2-40B4-BE49-F238E27FC236}">
                  <a16:creationId xmlns:a16="http://schemas.microsoft.com/office/drawing/2014/main" id="{E3A4CE5B-AB64-9C48-5C56-F7EDCA2B11C8}"/>
                </a:ext>
              </a:extLst>
            </p:cNvPr>
            <p:cNvSpPr/>
            <p:nvPr/>
          </p:nvSpPr>
          <p:spPr>
            <a:xfrm>
              <a:off x="8386809" y="1732325"/>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1" name="Flowchart: Preparation 90">
              <a:extLst>
                <a:ext uri="{FF2B5EF4-FFF2-40B4-BE49-F238E27FC236}">
                  <a16:creationId xmlns:a16="http://schemas.microsoft.com/office/drawing/2014/main" id="{CDF5779F-C535-2ACF-70E9-67CBBCC6965F}"/>
                </a:ext>
              </a:extLst>
            </p:cNvPr>
            <p:cNvSpPr/>
            <p:nvPr/>
          </p:nvSpPr>
          <p:spPr>
            <a:xfrm>
              <a:off x="8532991" y="1686338"/>
              <a:ext cx="55421" cy="55421"/>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sp>
        <p:nvSpPr>
          <p:cNvPr id="101" name="Flowchart: Preparation 90">
            <a:extLst>
              <a:ext uri="{FF2B5EF4-FFF2-40B4-BE49-F238E27FC236}">
                <a16:creationId xmlns:a16="http://schemas.microsoft.com/office/drawing/2014/main" id="{483A9299-37EA-909C-E72D-4AAFC7306E26}"/>
              </a:ext>
            </a:extLst>
          </p:cNvPr>
          <p:cNvSpPr/>
          <p:nvPr/>
        </p:nvSpPr>
        <p:spPr>
          <a:xfrm>
            <a:off x="5457032" y="2750416"/>
            <a:ext cx="72000" cy="72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2" name="Flowchart: Preparation 85">
            <a:extLst>
              <a:ext uri="{FF2B5EF4-FFF2-40B4-BE49-F238E27FC236}">
                <a16:creationId xmlns:a16="http://schemas.microsoft.com/office/drawing/2014/main" id="{327D69B1-D5AA-45FD-2FAE-AC09407A9B8F}"/>
              </a:ext>
            </a:extLst>
          </p:cNvPr>
          <p:cNvSpPr/>
          <p:nvPr/>
        </p:nvSpPr>
        <p:spPr>
          <a:xfrm>
            <a:off x="5622372" y="1980951"/>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3" name="Flowchart: Preparation 85">
            <a:extLst>
              <a:ext uri="{FF2B5EF4-FFF2-40B4-BE49-F238E27FC236}">
                <a16:creationId xmlns:a16="http://schemas.microsoft.com/office/drawing/2014/main" id="{8C51460C-DF16-B096-04D2-791A8BBFBA1C}"/>
              </a:ext>
            </a:extLst>
          </p:cNvPr>
          <p:cNvSpPr/>
          <p:nvPr/>
        </p:nvSpPr>
        <p:spPr>
          <a:xfrm>
            <a:off x="4905820" y="4474852"/>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4" name="Flowchart: Preparation 85">
            <a:extLst>
              <a:ext uri="{FF2B5EF4-FFF2-40B4-BE49-F238E27FC236}">
                <a16:creationId xmlns:a16="http://schemas.microsoft.com/office/drawing/2014/main" id="{5057D36C-3147-82EB-C3ED-B12543D76756}"/>
              </a:ext>
            </a:extLst>
          </p:cNvPr>
          <p:cNvSpPr/>
          <p:nvPr/>
        </p:nvSpPr>
        <p:spPr>
          <a:xfrm>
            <a:off x="6922644" y="4474852"/>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5" name="Flowchart: Preparation 85">
            <a:extLst>
              <a:ext uri="{FF2B5EF4-FFF2-40B4-BE49-F238E27FC236}">
                <a16:creationId xmlns:a16="http://schemas.microsoft.com/office/drawing/2014/main" id="{3EC44EC4-9BF7-73D6-6116-BB3371E004F4}"/>
              </a:ext>
            </a:extLst>
          </p:cNvPr>
          <p:cNvSpPr/>
          <p:nvPr/>
        </p:nvSpPr>
        <p:spPr>
          <a:xfrm>
            <a:off x="8732643" y="3618345"/>
            <a:ext cx="50470" cy="5047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6" name="Flowchart: Preparation 85">
            <a:extLst>
              <a:ext uri="{FF2B5EF4-FFF2-40B4-BE49-F238E27FC236}">
                <a16:creationId xmlns:a16="http://schemas.microsoft.com/office/drawing/2014/main" id="{A202448F-D52F-3427-8400-84FE9E52EE53}"/>
              </a:ext>
            </a:extLst>
          </p:cNvPr>
          <p:cNvSpPr/>
          <p:nvPr/>
        </p:nvSpPr>
        <p:spPr>
          <a:xfrm>
            <a:off x="6760349" y="2978478"/>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7" name="Flowchart: Preparation 90">
            <a:extLst>
              <a:ext uri="{FF2B5EF4-FFF2-40B4-BE49-F238E27FC236}">
                <a16:creationId xmlns:a16="http://schemas.microsoft.com/office/drawing/2014/main" id="{2734F09C-082E-2341-8C46-E0701A78032B}"/>
              </a:ext>
            </a:extLst>
          </p:cNvPr>
          <p:cNvSpPr/>
          <p:nvPr/>
        </p:nvSpPr>
        <p:spPr>
          <a:xfrm>
            <a:off x="6833116" y="3128293"/>
            <a:ext cx="49177" cy="40642"/>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8" name="Flowchart: Preparation 85">
            <a:extLst>
              <a:ext uri="{FF2B5EF4-FFF2-40B4-BE49-F238E27FC236}">
                <a16:creationId xmlns:a16="http://schemas.microsoft.com/office/drawing/2014/main" id="{FCCC5B2D-AB82-4236-5A4B-BD5A4914EA85}"/>
              </a:ext>
            </a:extLst>
          </p:cNvPr>
          <p:cNvSpPr/>
          <p:nvPr/>
        </p:nvSpPr>
        <p:spPr>
          <a:xfrm>
            <a:off x="6398151" y="3619745"/>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9" name="Flowchart: Preparation 90">
            <a:extLst>
              <a:ext uri="{FF2B5EF4-FFF2-40B4-BE49-F238E27FC236}">
                <a16:creationId xmlns:a16="http://schemas.microsoft.com/office/drawing/2014/main" id="{1F934CC2-6B9A-A880-89A6-5899554E7FA8}"/>
              </a:ext>
            </a:extLst>
          </p:cNvPr>
          <p:cNvSpPr/>
          <p:nvPr/>
        </p:nvSpPr>
        <p:spPr>
          <a:xfrm>
            <a:off x="5815317" y="3335322"/>
            <a:ext cx="54095" cy="54095"/>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7" name="Title 5">
            <a:extLst>
              <a:ext uri="{FF2B5EF4-FFF2-40B4-BE49-F238E27FC236}">
                <a16:creationId xmlns:a16="http://schemas.microsoft.com/office/drawing/2014/main" id="{F7A08385-11C6-7B45-E776-5DD5545CD214}"/>
              </a:ext>
            </a:extLst>
          </p:cNvPr>
          <p:cNvSpPr txBox="1">
            <a:spLocks/>
          </p:cNvSpPr>
          <p:nvPr/>
        </p:nvSpPr>
        <p:spPr>
          <a:xfrm>
            <a:off x="1547279" y="943047"/>
            <a:ext cx="3016993" cy="1231106"/>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OneLake</a:t>
            </a:r>
            <a: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for all domains</a:t>
            </a:r>
          </a:p>
        </p:txBody>
      </p:sp>
      <p:sp>
        <p:nvSpPr>
          <p:cNvPr id="118" name="Text Placeholder 6">
            <a:extLst>
              <a:ext uri="{FF2B5EF4-FFF2-40B4-BE49-F238E27FC236}">
                <a16:creationId xmlns:a16="http://schemas.microsoft.com/office/drawing/2014/main" id="{83115825-920A-A738-1910-367B59E3E0DD}"/>
              </a:ext>
            </a:extLst>
          </p:cNvPr>
          <p:cNvSpPr txBox="1">
            <a:spLocks/>
          </p:cNvSpPr>
          <p:nvPr/>
        </p:nvSpPr>
        <p:spPr>
          <a:xfrm>
            <a:off x="618460" y="2813664"/>
            <a:ext cx="2903690" cy="1269367"/>
          </a:xfrm>
          <a:prstGeom prst="rect">
            <a:avLst/>
          </a:prstGeom>
        </p:spPr>
        <p:txBody>
          <a:bodyPr lIns="0" r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4288"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 true </a:t>
            </a:r>
            <a:r>
              <a:rPr kumimoji="0" lang="en-US" sz="18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hub &amp; spoke data mesh </a:t>
            </a: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across organizational data domains.</a:t>
            </a:r>
          </a:p>
        </p:txBody>
      </p:sp>
      <p:sp>
        <p:nvSpPr>
          <p:cNvPr id="119" name="TextBox 121">
            <a:extLst>
              <a:ext uri="{FF2B5EF4-FFF2-40B4-BE49-F238E27FC236}">
                <a16:creationId xmlns:a16="http://schemas.microsoft.com/office/drawing/2014/main" id="{B058D87E-2A15-C04B-B22A-BB6773C6A247}"/>
              </a:ext>
            </a:extLst>
          </p:cNvPr>
          <p:cNvSpPr txBox="1"/>
          <p:nvPr/>
        </p:nvSpPr>
        <p:spPr>
          <a:xfrm>
            <a:off x="538149" y="4831289"/>
            <a:ext cx="2322780"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Workspaces and artifacts for different data domains, contribute to building the same data lake.</a:t>
            </a:r>
          </a:p>
        </p:txBody>
      </p:sp>
      <p:sp>
        <p:nvSpPr>
          <p:cNvPr id="120" name="TextBox 122">
            <a:extLst>
              <a:ext uri="{FF2B5EF4-FFF2-40B4-BE49-F238E27FC236}">
                <a16:creationId xmlns:a16="http://schemas.microsoft.com/office/drawing/2014/main" id="{498093DF-5EFB-3C79-EE3C-597301083B53}"/>
              </a:ext>
            </a:extLst>
          </p:cNvPr>
          <p:cNvSpPr txBox="1"/>
          <p:nvPr/>
        </p:nvSpPr>
        <p:spPr>
          <a:xfrm>
            <a:off x="3036369" y="4831289"/>
            <a:ext cx="2498633"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Without data movement, data from different domains can be analyzed, blended and transformed together.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1" name="TextBox 123">
            <a:extLst>
              <a:ext uri="{FF2B5EF4-FFF2-40B4-BE49-F238E27FC236}">
                <a16:creationId xmlns:a16="http://schemas.microsoft.com/office/drawing/2014/main" id="{374C19BB-4EE9-02E1-3975-6388AA112C69}"/>
              </a:ext>
            </a:extLst>
          </p:cNvPr>
          <p:cNvSpPr txBox="1"/>
          <p:nvPr/>
        </p:nvSpPr>
        <p:spPr>
          <a:xfrm>
            <a:off x="5710442" y="4831289"/>
            <a:ext cx="3499952"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 is secured and governed in one place while remaining easily discoverable and accessible to all who should have access across the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TextBox 124">
            <a:extLst>
              <a:ext uri="{FF2B5EF4-FFF2-40B4-BE49-F238E27FC236}">
                <a16:creationId xmlns:a16="http://schemas.microsoft.com/office/drawing/2014/main" id="{C336F0EA-9EFC-9050-30E5-8195F3286C6E}"/>
              </a:ext>
            </a:extLst>
          </p:cNvPr>
          <p:cNvSpPr txBox="1"/>
          <p:nvPr/>
        </p:nvSpPr>
        <p:spPr>
          <a:xfrm>
            <a:off x="9385834" y="4831289"/>
            <a:ext cx="2268016"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can be certified by domain experts to enabling trust for data which is discovered.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45117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53360-57BD-D8AE-5012-D2DC03009633}"/>
              </a:ext>
            </a:extLst>
          </p:cNvPr>
          <p:cNvSpPr>
            <a:spLocks noGrp="1"/>
          </p:cNvSpPr>
          <p:nvPr>
            <p:ph type="title"/>
          </p:nvPr>
        </p:nvSpPr>
        <p:spPr>
          <a:xfrm>
            <a:off x="4552122" y="1790832"/>
            <a:ext cx="2832652" cy="2935224"/>
          </a:xfrm>
        </p:spPr>
        <p:txBody>
          <a:bodyPr/>
          <a:lstStyle/>
          <a:p>
            <a:r>
              <a:rPr lang="en-GB" dirty="0"/>
              <a:t>Nagaraj </a:t>
            </a:r>
            <a:r>
              <a:rPr lang="en-GB" dirty="0" err="1"/>
              <a:t>Sengodan</a:t>
            </a:r>
            <a:br>
              <a:rPr lang="en-GB" dirty="0"/>
            </a:br>
            <a:br>
              <a:rPr lang="en-GB" dirty="0"/>
            </a:br>
            <a:endParaRPr lang="en-GB" sz="1200" dirty="0"/>
          </a:p>
        </p:txBody>
      </p:sp>
      <p:pic>
        <p:nvPicPr>
          <p:cNvPr id="6" name="Picture 5">
            <a:extLst>
              <a:ext uri="{FF2B5EF4-FFF2-40B4-BE49-F238E27FC236}">
                <a16:creationId xmlns:a16="http://schemas.microsoft.com/office/drawing/2014/main" id="{F2A36290-947A-8AB7-6A81-F86B724FCB16}"/>
              </a:ext>
            </a:extLst>
          </p:cNvPr>
          <p:cNvPicPr>
            <a:picLocks noChangeAspect="1"/>
          </p:cNvPicPr>
          <p:nvPr/>
        </p:nvPicPr>
        <p:blipFill rotWithShape="1">
          <a:blip r:embed="rId2">
            <a:clrChange>
              <a:clrFrom>
                <a:srgbClr val="FFFFFF"/>
              </a:clrFrom>
              <a:clrTo>
                <a:srgbClr val="FFFFFF">
                  <a:alpha val="0"/>
                </a:srgbClr>
              </a:clrTo>
            </a:clrChange>
          </a:blip>
          <a:srcRect t="20145" b="12826"/>
          <a:stretch/>
        </p:blipFill>
        <p:spPr>
          <a:xfrm>
            <a:off x="1751976" y="52661"/>
            <a:ext cx="3857625" cy="4596848"/>
          </a:xfrm>
          <a:prstGeom prst="rect">
            <a:avLst/>
          </a:prstGeom>
        </p:spPr>
      </p:pic>
      <p:sp>
        <p:nvSpPr>
          <p:cNvPr id="8" name="TextBox 7">
            <a:extLst>
              <a:ext uri="{FF2B5EF4-FFF2-40B4-BE49-F238E27FC236}">
                <a16:creationId xmlns:a16="http://schemas.microsoft.com/office/drawing/2014/main" id="{6B87A7F9-321C-3E5D-1EE5-E3B18A6A9A91}"/>
              </a:ext>
            </a:extLst>
          </p:cNvPr>
          <p:cNvSpPr txBox="1"/>
          <p:nvPr/>
        </p:nvSpPr>
        <p:spPr>
          <a:xfrm>
            <a:off x="7157416" y="1851159"/>
            <a:ext cx="4988201" cy="2308324"/>
          </a:xfrm>
          <a:prstGeom prst="rect">
            <a:avLst/>
          </a:prstGeom>
          <a:noFill/>
        </p:spPr>
        <p:txBody>
          <a:bodyPr wrap="square">
            <a:spAutoFit/>
          </a:bodyPr>
          <a:lstStyle/>
          <a:p>
            <a:pPr marL="285750" indent="-285750">
              <a:buFont typeface="Wingdings" panose="05000000000000000000" pitchFamily="2" charset="2"/>
              <a:buChar char="v"/>
            </a:pPr>
            <a:r>
              <a:rPr lang="en-GB" sz="1600" b="1" dirty="0">
                <a:solidFill>
                  <a:schemeClr val="bg1"/>
                </a:solidFill>
                <a:ea typeface="+mj-ea"/>
                <a:cs typeface="+mj-cs"/>
              </a:rPr>
              <a:t>Cloud</a:t>
            </a:r>
            <a:r>
              <a:rPr lang="en-GB" sz="1600" dirty="0">
                <a:solidFill>
                  <a:schemeClr val="bg1"/>
                </a:solidFill>
                <a:ea typeface="+mj-ea"/>
                <a:cs typeface="+mj-cs"/>
              </a:rPr>
              <a:t> </a:t>
            </a:r>
            <a:r>
              <a:rPr lang="en-GB" sz="1600" b="1" dirty="0">
                <a:solidFill>
                  <a:schemeClr val="bg1"/>
                </a:solidFill>
                <a:ea typeface="+mj-ea"/>
                <a:cs typeface="+mj-cs"/>
              </a:rPr>
              <a:t>Solution Architect</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Specialized in data and AI </a:t>
            </a:r>
            <a:r>
              <a:rPr lang="en-GB" sz="1600" b="1" dirty="0">
                <a:solidFill>
                  <a:schemeClr val="bg1"/>
                </a:solidFill>
                <a:ea typeface="+mj-ea"/>
                <a:cs typeface="+mj-cs"/>
              </a:rPr>
              <a:t>Consulting</a:t>
            </a:r>
            <a:r>
              <a:rPr lang="en-GB" sz="1600" dirty="0">
                <a:solidFill>
                  <a:schemeClr val="bg1"/>
                </a:solidFill>
                <a:ea typeface="+mj-ea"/>
                <a:cs typeface="+mj-cs"/>
              </a:rPr>
              <a:t>, </a:t>
            </a:r>
            <a:r>
              <a:rPr lang="en-GB" sz="1600" b="1" dirty="0">
                <a:solidFill>
                  <a:schemeClr val="bg1"/>
                </a:solidFill>
                <a:ea typeface="+mj-ea"/>
                <a:cs typeface="+mj-cs"/>
              </a:rPr>
              <a:t>Strategy</a:t>
            </a:r>
            <a:r>
              <a:rPr lang="en-GB" sz="1600" dirty="0">
                <a:solidFill>
                  <a:schemeClr val="bg1"/>
                </a:solidFill>
                <a:ea typeface="+mj-ea"/>
                <a:cs typeface="+mj-cs"/>
              </a:rPr>
              <a:t>, </a:t>
            </a:r>
            <a:r>
              <a:rPr lang="en-GB" sz="1600" b="1" dirty="0">
                <a:solidFill>
                  <a:schemeClr val="bg1"/>
                </a:solidFill>
                <a:ea typeface="+mj-ea"/>
                <a:cs typeface="+mj-cs"/>
              </a:rPr>
              <a:t>Solution Architecture</a:t>
            </a:r>
            <a:r>
              <a:rPr lang="en-GB" sz="1600" dirty="0">
                <a:solidFill>
                  <a:schemeClr val="bg1"/>
                </a:solidFill>
                <a:ea typeface="+mj-ea"/>
                <a:cs typeface="+mj-cs"/>
              </a:rPr>
              <a:t>, and Implementation</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Expertise in Azure, holding multiple </a:t>
            </a:r>
            <a:r>
              <a:rPr lang="en-GB" sz="1600" b="1" dirty="0">
                <a:solidFill>
                  <a:schemeClr val="bg1"/>
                </a:solidFill>
                <a:ea typeface="+mj-ea"/>
                <a:cs typeface="+mj-cs"/>
              </a:rPr>
              <a:t>Certifications</a:t>
            </a:r>
            <a:r>
              <a:rPr lang="en-GB" sz="1600" dirty="0">
                <a:solidFill>
                  <a:schemeClr val="bg1"/>
                </a:solidFill>
                <a:ea typeface="+mj-ea"/>
                <a:cs typeface="+mj-cs"/>
              </a:rPr>
              <a:t> in </a:t>
            </a:r>
            <a:r>
              <a:rPr lang="en-GB" sz="1600" b="1" dirty="0">
                <a:solidFill>
                  <a:schemeClr val="bg1"/>
                </a:solidFill>
                <a:ea typeface="+mj-ea"/>
                <a:cs typeface="+mj-cs"/>
              </a:rPr>
              <a:t>Microsoft Azure </a:t>
            </a:r>
            <a:r>
              <a:rPr lang="en-GB" sz="1600" dirty="0">
                <a:solidFill>
                  <a:schemeClr val="bg1"/>
                </a:solidFill>
                <a:ea typeface="+mj-ea"/>
                <a:cs typeface="+mj-cs"/>
              </a:rPr>
              <a:t>and </a:t>
            </a:r>
            <a:r>
              <a:rPr lang="en-GB" sz="1600" b="1" dirty="0">
                <a:solidFill>
                  <a:schemeClr val="bg1"/>
                </a:solidFill>
                <a:ea typeface="+mj-ea"/>
                <a:cs typeface="+mj-cs"/>
              </a:rPr>
              <a:t>Databricks</a:t>
            </a:r>
            <a:r>
              <a:rPr lang="en-GB" sz="1600" dirty="0">
                <a:solidFill>
                  <a:schemeClr val="bg1"/>
                </a:solidFill>
                <a:ea typeface="+mj-ea"/>
                <a:cs typeface="+mj-cs"/>
              </a:rPr>
              <a:t>.</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https://uk.linkedin.com/in/</a:t>
            </a:r>
            <a:r>
              <a:rPr lang="en-GB" sz="1600" b="1" dirty="0">
                <a:solidFill>
                  <a:schemeClr val="tx2"/>
                </a:solidFill>
                <a:highlight>
                  <a:srgbClr val="9CF1DE"/>
                </a:highlight>
                <a:ea typeface="+mj-ea"/>
                <a:cs typeface="+mj-cs"/>
              </a:rPr>
              <a:t>NagarajSengodan</a:t>
            </a:r>
          </a:p>
        </p:txBody>
      </p:sp>
    </p:spTree>
    <p:extLst>
      <p:ext uri="{BB962C8B-B14F-4D97-AF65-F5344CB8AC3E}">
        <p14:creationId xmlns:p14="http://schemas.microsoft.com/office/powerpoint/2010/main" val="327668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7B63EE-580F-4D38-B14B-EE860086A012}"/>
              </a:ext>
            </a:extLst>
          </p:cNvPr>
          <p:cNvSpPr>
            <a:spLocks noGrp="1"/>
          </p:cNvSpPr>
          <p:nvPr>
            <p:ph type="title"/>
          </p:nvPr>
        </p:nvSpPr>
        <p:spPr/>
        <p:txBody>
          <a:bodyPr/>
          <a:lstStyle/>
          <a:p>
            <a:r>
              <a:rPr lang="en-US" dirty="0">
                <a:solidFill>
                  <a:srgbClr val="036258"/>
                </a:solidFill>
              </a:rPr>
              <a:t>Introduction</a:t>
            </a:r>
          </a:p>
        </p:txBody>
      </p:sp>
      <p:sp>
        <p:nvSpPr>
          <p:cNvPr id="11" name="TextBox 10">
            <a:extLst>
              <a:ext uri="{FF2B5EF4-FFF2-40B4-BE49-F238E27FC236}">
                <a16:creationId xmlns:a16="http://schemas.microsoft.com/office/drawing/2014/main" id="{64A28FE5-B4CB-4099-95A1-73B4DF59A327}"/>
              </a:ext>
            </a:extLst>
          </p:cNvPr>
          <p:cNvSpPr txBox="1"/>
          <p:nvPr/>
        </p:nvSpPr>
        <p:spPr>
          <a:xfrm>
            <a:off x="1704216" y="1832532"/>
            <a:ext cx="9295798" cy="3108543"/>
          </a:xfrm>
          <a:prstGeom prst="rect">
            <a:avLst/>
          </a:prstGeom>
          <a:noFill/>
        </p:spPr>
        <p:txBody>
          <a:bodyPr wrap="square">
            <a:spAutoFit/>
          </a:bodyPr>
          <a:lstStyle/>
          <a:p>
            <a:r>
              <a:rPr lang="en-GB" sz="2800" dirty="0"/>
              <a:t>Enterprises navigate data complexity to thrive in a fast-paced market</a:t>
            </a:r>
          </a:p>
          <a:p>
            <a:endParaRPr lang="en-GB" sz="2800" dirty="0"/>
          </a:p>
          <a:p>
            <a:r>
              <a:rPr lang="en-GB" sz="2800" dirty="0"/>
              <a:t>Microsoft Fabric offers simplicity through </a:t>
            </a:r>
            <a:r>
              <a:rPr lang="en-GB" sz="2800" dirty="0" err="1"/>
              <a:t>OneLake</a:t>
            </a:r>
            <a:r>
              <a:rPr lang="en-GB" sz="2800" dirty="0"/>
              <a:t> and Unified Analytics</a:t>
            </a:r>
          </a:p>
          <a:p>
            <a:endParaRPr lang="en-GB" sz="2800" dirty="0"/>
          </a:p>
          <a:p>
            <a:r>
              <a:rPr lang="en-GB" sz="2800" dirty="0"/>
              <a:t>Let's explore.</a:t>
            </a:r>
          </a:p>
        </p:txBody>
      </p:sp>
      <p:sp>
        <p:nvSpPr>
          <p:cNvPr id="14" name="Rectangle 13">
            <a:extLst>
              <a:ext uri="{FF2B5EF4-FFF2-40B4-BE49-F238E27FC236}">
                <a16:creationId xmlns:a16="http://schemas.microsoft.com/office/drawing/2014/main" id="{F96621DE-91C2-4FD8-9ABE-9CA00A07802C}"/>
              </a:ext>
            </a:extLst>
          </p:cNvPr>
          <p:cNvSpPr/>
          <p:nvPr/>
        </p:nvSpPr>
        <p:spPr>
          <a:xfrm>
            <a:off x="0" y="1832532"/>
            <a:ext cx="1306286" cy="2939083"/>
          </a:xfrm>
          <a:prstGeom prst="rect">
            <a:avLst/>
          </a:prstGeom>
          <a:solidFill>
            <a:srgbClr val="03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824769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2509-684A-70C7-834B-A6D1E2E49542}"/>
              </a:ext>
            </a:extLst>
          </p:cNvPr>
          <p:cNvSpPr>
            <a:spLocks noGrp="1"/>
          </p:cNvSpPr>
          <p:nvPr>
            <p:ph type="title"/>
          </p:nvPr>
        </p:nvSpPr>
        <p:spPr/>
        <p:txBody>
          <a:bodyPr/>
          <a:lstStyle/>
          <a:p>
            <a:r>
              <a:rPr lang="en-GB" dirty="0">
                <a:solidFill>
                  <a:srgbClr val="036258"/>
                </a:solidFill>
              </a:rPr>
              <a:t>Complexity of Enterprise Data Platform</a:t>
            </a:r>
            <a:endParaRPr lang="en-GB" dirty="0"/>
          </a:p>
        </p:txBody>
      </p:sp>
      <p:sp>
        <p:nvSpPr>
          <p:cNvPr id="4" name="Rectangle 3">
            <a:extLst>
              <a:ext uri="{FF2B5EF4-FFF2-40B4-BE49-F238E27FC236}">
                <a16:creationId xmlns:a16="http://schemas.microsoft.com/office/drawing/2014/main" id="{71553C4E-DE6C-B951-A213-ED0E742D4980}"/>
              </a:ext>
            </a:extLst>
          </p:cNvPr>
          <p:cNvSpPr/>
          <p:nvPr/>
        </p:nvSpPr>
        <p:spPr>
          <a:xfrm>
            <a:off x="45720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The complexity of an Enterprise Data Platform arises at every stages. Business agility and ever changing regularity requirement further amplifies the intricacy of managing such a platform</a:t>
            </a:r>
            <a:endParaRPr lang="en-US" sz="1600" dirty="0">
              <a:solidFill>
                <a:schemeClr val="tx1"/>
              </a:solidFill>
            </a:endParaRPr>
          </a:p>
        </p:txBody>
      </p:sp>
      <p:grpSp>
        <p:nvGrpSpPr>
          <p:cNvPr id="11298" name="Group 11297">
            <a:extLst>
              <a:ext uri="{FF2B5EF4-FFF2-40B4-BE49-F238E27FC236}">
                <a16:creationId xmlns:a16="http://schemas.microsoft.com/office/drawing/2014/main" id="{F8E1D4EB-3BB9-41F7-8DDB-6C85F608184E}"/>
              </a:ext>
            </a:extLst>
          </p:cNvPr>
          <p:cNvGrpSpPr/>
          <p:nvPr/>
        </p:nvGrpSpPr>
        <p:grpSpPr>
          <a:xfrm>
            <a:off x="1805870" y="1785770"/>
            <a:ext cx="1740881" cy="3902874"/>
            <a:chOff x="1805870" y="1785770"/>
            <a:chExt cx="1740881" cy="3902874"/>
          </a:xfrm>
        </p:grpSpPr>
        <p:sp>
          <p:nvSpPr>
            <p:cNvPr id="11296" name="Teardrop 11295">
              <a:extLst>
                <a:ext uri="{FF2B5EF4-FFF2-40B4-BE49-F238E27FC236}">
                  <a16:creationId xmlns:a16="http://schemas.microsoft.com/office/drawing/2014/main" id="{578510DD-8482-8FC7-B7CD-188BDF0439B6}"/>
                </a:ext>
              </a:extLst>
            </p:cNvPr>
            <p:cNvSpPr/>
            <p:nvPr/>
          </p:nvSpPr>
          <p:spPr>
            <a:xfrm rot="2700000">
              <a:off x="1914264"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97" name="Free-form: Shape 11296">
              <a:extLst>
                <a:ext uri="{FF2B5EF4-FFF2-40B4-BE49-F238E27FC236}">
                  <a16:creationId xmlns:a16="http://schemas.microsoft.com/office/drawing/2014/main" id="{40CAC066-54D0-7FBD-64D0-1E6B3A590CF3}"/>
                </a:ext>
              </a:extLst>
            </p:cNvPr>
            <p:cNvSpPr/>
            <p:nvPr/>
          </p:nvSpPr>
          <p:spPr>
            <a:xfrm>
              <a:off x="1968910"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876" tIns="235544" rIns="235007"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Integration</a:t>
              </a:r>
            </a:p>
          </p:txBody>
        </p:sp>
        <p:pic>
          <p:nvPicPr>
            <p:cNvPr id="5" name="Picture 4" descr="Data Integration Icons - Free SVG &amp; PNG Data Integration Images - Noun  Project">
              <a:extLst>
                <a:ext uri="{FF2B5EF4-FFF2-40B4-BE49-F238E27FC236}">
                  <a16:creationId xmlns:a16="http://schemas.microsoft.com/office/drawing/2014/main" id="{7A805D99-DA4F-9BB2-56FA-E63242462961}"/>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45565" y="2061399"/>
              <a:ext cx="594242" cy="59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44DB7C71-2BA9-2452-4093-65BD145A6353}"/>
                </a:ext>
              </a:extLst>
            </p:cNvPr>
            <p:cNvSpPr/>
            <p:nvPr/>
          </p:nvSpPr>
          <p:spPr>
            <a:xfrm>
              <a:off x="1805870" y="3414504"/>
              <a:ext cx="1681824" cy="22741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Diverse data sources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Evolving data requirements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Changing data structures </a:t>
              </a:r>
            </a:p>
          </p:txBody>
        </p:sp>
      </p:grpSp>
      <p:grpSp>
        <p:nvGrpSpPr>
          <p:cNvPr id="11306" name="Group 11305">
            <a:extLst>
              <a:ext uri="{FF2B5EF4-FFF2-40B4-BE49-F238E27FC236}">
                <a16:creationId xmlns:a16="http://schemas.microsoft.com/office/drawing/2014/main" id="{7922B4CD-55EA-9921-08BD-5D1063839ED3}"/>
              </a:ext>
            </a:extLst>
          </p:cNvPr>
          <p:cNvGrpSpPr/>
          <p:nvPr/>
        </p:nvGrpSpPr>
        <p:grpSpPr>
          <a:xfrm>
            <a:off x="3547623" y="1785770"/>
            <a:ext cx="1686545" cy="3912574"/>
            <a:chOff x="3547623" y="1785770"/>
            <a:chExt cx="1686545" cy="3912574"/>
          </a:xfrm>
        </p:grpSpPr>
        <p:sp>
          <p:nvSpPr>
            <p:cNvPr id="11294" name="Teardrop 11293">
              <a:extLst>
                <a:ext uri="{FF2B5EF4-FFF2-40B4-BE49-F238E27FC236}">
                  <a16:creationId xmlns:a16="http://schemas.microsoft.com/office/drawing/2014/main" id="{59A6EA66-2721-34BF-C8D1-7A6E27ECEE85}"/>
                </a:ext>
              </a:extLst>
            </p:cNvPr>
            <p:cNvSpPr/>
            <p:nvPr/>
          </p:nvSpPr>
          <p:spPr>
            <a:xfrm rot="2700000">
              <a:off x="3601681"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grpSp>
          <p:nvGrpSpPr>
            <p:cNvPr id="11299" name="Group 11298">
              <a:extLst>
                <a:ext uri="{FF2B5EF4-FFF2-40B4-BE49-F238E27FC236}">
                  <a16:creationId xmlns:a16="http://schemas.microsoft.com/office/drawing/2014/main" id="{CA60119D-9DC6-F3E0-403E-E18A6023B4DB}"/>
                </a:ext>
              </a:extLst>
            </p:cNvPr>
            <p:cNvGrpSpPr/>
            <p:nvPr/>
          </p:nvGrpSpPr>
          <p:grpSpPr>
            <a:xfrm>
              <a:off x="3547623" y="1840126"/>
              <a:ext cx="1681824" cy="3858218"/>
              <a:chOff x="3547623" y="1840126"/>
              <a:chExt cx="1681824" cy="3858218"/>
            </a:xfrm>
          </p:grpSpPr>
          <p:sp>
            <p:nvSpPr>
              <p:cNvPr id="11295" name="Free-form: Shape 11294">
                <a:extLst>
                  <a:ext uri="{FF2B5EF4-FFF2-40B4-BE49-F238E27FC236}">
                    <a16:creationId xmlns:a16="http://schemas.microsoft.com/office/drawing/2014/main" id="{541B23C2-7D19-9988-98EF-A3B9C5785EB5}"/>
                  </a:ext>
                </a:extLst>
              </p:cNvPr>
              <p:cNvSpPr/>
              <p:nvPr/>
            </p:nvSpPr>
            <p:spPr>
              <a:xfrm>
                <a:off x="3656328"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876" tIns="235544" rIns="235007"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Storage</a:t>
                </a:r>
              </a:p>
            </p:txBody>
          </p:sp>
          <p:sp>
            <p:nvSpPr>
              <p:cNvPr id="9" name="Free-form: Shape 8">
                <a:extLst>
                  <a:ext uri="{FF2B5EF4-FFF2-40B4-BE49-F238E27FC236}">
                    <a16:creationId xmlns:a16="http://schemas.microsoft.com/office/drawing/2014/main" id="{ADB29E86-DB79-5C9A-DA45-97ED10E1B581}"/>
                  </a:ext>
                </a:extLst>
              </p:cNvPr>
              <p:cNvSpPr/>
              <p:nvPr/>
            </p:nvSpPr>
            <p:spPr>
              <a:xfrm>
                <a:off x="3547623" y="3414504"/>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Diverse data sources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Evolving data requirements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Changing data structures </a:t>
                </a:r>
              </a:p>
            </p:txBody>
          </p:sp>
          <p:pic>
            <p:nvPicPr>
              <p:cNvPr id="14" name="Picture 13">
                <a:extLst>
                  <a:ext uri="{FF2B5EF4-FFF2-40B4-BE49-F238E27FC236}">
                    <a16:creationId xmlns:a16="http://schemas.microsoft.com/office/drawing/2014/main" id="{83947418-3A88-5578-07BF-5764A7856D73}"/>
                  </a:ext>
                </a:extLst>
              </p:cNvPr>
              <p:cNvPicPr>
                <a:picLocks noChangeAspect="1"/>
              </p:cNvPicPr>
              <p:nvPr/>
            </p:nvPicPr>
            <p:blipFill>
              <a:blip r:embed="rId4">
                <a:duotone>
                  <a:schemeClr val="accent1">
                    <a:shade val="45000"/>
                    <a:satMod val="135000"/>
                  </a:schemeClr>
                  <a:prstClr val="white"/>
                </a:duotone>
              </a:blip>
              <a:stretch>
                <a:fillRect/>
              </a:stretch>
            </p:blipFill>
            <p:spPr>
              <a:xfrm>
                <a:off x="3983531" y="2024930"/>
                <a:ext cx="782253" cy="782253"/>
              </a:xfrm>
              <a:prstGeom prst="rect">
                <a:avLst/>
              </a:prstGeom>
              <a:noFill/>
              <a:ln>
                <a:noFill/>
              </a:ln>
            </p:spPr>
          </p:pic>
        </p:grpSp>
      </p:grpSp>
      <p:grpSp>
        <p:nvGrpSpPr>
          <p:cNvPr id="11300" name="Group 11299">
            <a:extLst>
              <a:ext uri="{FF2B5EF4-FFF2-40B4-BE49-F238E27FC236}">
                <a16:creationId xmlns:a16="http://schemas.microsoft.com/office/drawing/2014/main" id="{722ED525-F83D-D113-B0AB-DB7B09A2A744}"/>
              </a:ext>
            </a:extLst>
          </p:cNvPr>
          <p:cNvGrpSpPr/>
          <p:nvPr/>
        </p:nvGrpSpPr>
        <p:grpSpPr>
          <a:xfrm>
            <a:off x="5289099" y="1785770"/>
            <a:ext cx="1682101" cy="3912574"/>
            <a:chOff x="5289099" y="1785770"/>
            <a:chExt cx="1682101" cy="3912574"/>
          </a:xfrm>
        </p:grpSpPr>
        <p:sp>
          <p:nvSpPr>
            <p:cNvPr id="11292" name="Teardrop 11291">
              <a:extLst>
                <a:ext uri="{FF2B5EF4-FFF2-40B4-BE49-F238E27FC236}">
                  <a16:creationId xmlns:a16="http://schemas.microsoft.com/office/drawing/2014/main" id="{8E2FC950-9336-F06F-2012-EBDBEF26DACE}"/>
                </a:ext>
              </a:extLst>
            </p:cNvPr>
            <p:cNvSpPr/>
            <p:nvPr/>
          </p:nvSpPr>
          <p:spPr>
            <a:xfrm rot="2700000">
              <a:off x="5289099"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93" name="Free-form: Shape 11292">
              <a:extLst>
                <a:ext uri="{FF2B5EF4-FFF2-40B4-BE49-F238E27FC236}">
                  <a16:creationId xmlns:a16="http://schemas.microsoft.com/office/drawing/2014/main" id="{037A25CE-6DED-C00F-348D-08F5BD1C0ABB}"/>
                </a:ext>
              </a:extLst>
            </p:cNvPr>
            <p:cNvSpPr/>
            <p:nvPr/>
          </p:nvSpPr>
          <p:spPr>
            <a:xfrm>
              <a:off x="5343745"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007" tIns="235544" rIns="235876"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Processing</a:t>
              </a:r>
            </a:p>
          </p:txBody>
        </p:sp>
        <p:sp>
          <p:nvSpPr>
            <p:cNvPr id="10" name="Free-form: Shape 9">
              <a:extLst>
                <a:ext uri="{FF2B5EF4-FFF2-40B4-BE49-F238E27FC236}">
                  <a16:creationId xmlns:a16="http://schemas.microsoft.com/office/drawing/2014/main" id="{C2B03277-5958-03D1-1A2A-212B8F65DB8C}"/>
                </a:ext>
              </a:extLst>
            </p:cNvPr>
            <p:cNvSpPr/>
            <p:nvPr/>
          </p:nvSpPr>
          <p:spPr>
            <a:xfrm>
              <a:off x="5289376" y="3414504"/>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Complex transformation</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Data quality </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Business Agility</a:t>
              </a:r>
            </a:p>
          </p:txBody>
        </p:sp>
        <p:pic>
          <p:nvPicPr>
            <p:cNvPr id="15" name="Picture 10" descr="Data processing - Free seo and web icons">
              <a:extLst>
                <a:ext uri="{FF2B5EF4-FFF2-40B4-BE49-F238E27FC236}">
                  <a16:creationId xmlns:a16="http://schemas.microsoft.com/office/drawing/2014/main" id="{854ED93E-A6BB-15C8-34FB-37A47E2292F2}"/>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1474" y="2024930"/>
              <a:ext cx="715567" cy="71556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301" name="Group 11300">
            <a:extLst>
              <a:ext uri="{FF2B5EF4-FFF2-40B4-BE49-F238E27FC236}">
                <a16:creationId xmlns:a16="http://schemas.microsoft.com/office/drawing/2014/main" id="{21F879AB-A6C5-1D9D-BBF7-3147F7FB62C8}"/>
              </a:ext>
            </a:extLst>
          </p:cNvPr>
          <p:cNvGrpSpPr/>
          <p:nvPr/>
        </p:nvGrpSpPr>
        <p:grpSpPr>
          <a:xfrm>
            <a:off x="6975647" y="1785770"/>
            <a:ext cx="1737306" cy="3912574"/>
            <a:chOff x="6975647" y="1785770"/>
            <a:chExt cx="1737306" cy="3912574"/>
          </a:xfrm>
        </p:grpSpPr>
        <p:sp>
          <p:nvSpPr>
            <p:cNvPr id="11290" name="Teardrop 11289">
              <a:extLst>
                <a:ext uri="{FF2B5EF4-FFF2-40B4-BE49-F238E27FC236}">
                  <a16:creationId xmlns:a16="http://schemas.microsoft.com/office/drawing/2014/main" id="{1AD4EC52-15BF-65C1-2B55-62DD1DD3372D}"/>
                </a:ext>
              </a:extLst>
            </p:cNvPr>
            <p:cNvSpPr/>
            <p:nvPr/>
          </p:nvSpPr>
          <p:spPr>
            <a:xfrm rot="2700000">
              <a:off x="6975647"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91" name="Free-form: Shape 11290">
              <a:extLst>
                <a:ext uri="{FF2B5EF4-FFF2-40B4-BE49-F238E27FC236}">
                  <a16:creationId xmlns:a16="http://schemas.microsoft.com/office/drawing/2014/main" id="{CF8F5659-84FA-084C-0984-90249A8BEE9A}"/>
                </a:ext>
              </a:extLst>
            </p:cNvPr>
            <p:cNvSpPr/>
            <p:nvPr/>
          </p:nvSpPr>
          <p:spPr>
            <a:xfrm>
              <a:off x="7031163"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007" tIns="235544" rIns="235876" bIns="235544" numCol="1" spcCol="1270" anchor="b" anchorCtr="0">
              <a:noAutofit/>
            </a:bodyPr>
            <a:lstStyle/>
            <a:p>
              <a:pPr marL="0" lvl="0" indent="0" algn="ctr" defTabSz="622300">
                <a:lnSpc>
                  <a:spcPct val="90000"/>
                </a:lnSpc>
                <a:spcBef>
                  <a:spcPct val="0"/>
                </a:spcBef>
                <a:spcAft>
                  <a:spcPct val="35000"/>
                </a:spcAft>
                <a:buNone/>
              </a:pPr>
              <a:r>
                <a:rPr lang="en-GB" sz="1400" kern="1200" dirty="0"/>
                <a:t>ML &amp; Advanced Analytics</a:t>
              </a:r>
            </a:p>
          </p:txBody>
        </p:sp>
        <p:sp>
          <p:nvSpPr>
            <p:cNvPr id="11" name="Free-form: Shape 10">
              <a:extLst>
                <a:ext uri="{FF2B5EF4-FFF2-40B4-BE49-F238E27FC236}">
                  <a16:creationId xmlns:a16="http://schemas.microsoft.com/office/drawing/2014/main" id="{F5BA6A83-E4D7-5BF0-6C8E-B3C92BECFF94}"/>
                </a:ext>
              </a:extLst>
            </p:cNvPr>
            <p:cNvSpPr/>
            <p:nvPr/>
          </p:nvSpPr>
          <p:spPr>
            <a:xfrm>
              <a:off x="7031129" y="3414504"/>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Expertise and Talent</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Flexible platform</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Data Drift</a:t>
              </a:r>
            </a:p>
          </p:txBody>
        </p:sp>
        <p:pic>
          <p:nvPicPr>
            <p:cNvPr id="16" name="Picture 12" descr="Visualization of data - Free computer icons">
              <a:extLst>
                <a:ext uri="{FF2B5EF4-FFF2-40B4-BE49-F238E27FC236}">
                  <a16:creationId xmlns:a16="http://schemas.microsoft.com/office/drawing/2014/main" id="{7FA58FCF-D262-FF62-87F7-7DB5DA8BD3D5}"/>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16792" y="1971413"/>
              <a:ext cx="715567" cy="71556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304" name="Group 11303">
            <a:extLst>
              <a:ext uri="{FF2B5EF4-FFF2-40B4-BE49-F238E27FC236}">
                <a16:creationId xmlns:a16="http://schemas.microsoft.com/office/drawing/2014/main" id="{90384906-79BC-EA02-E43B-8258E6870FAC}"/>
              </a:ext>
            </a:extLst>
          </p:cNvPr>
          <p:cNvGrpSpPr/>
          <p:nvPr/>
        </p:nvGrpSpPr>
        <p:grpSpPr>
          <a:xfrm>
            <a:off x="8663839" y="1785685"/>
            <a:ext cx="1790869" cy="3907911"/>
            <a:chOff x="8663839" y="1785685"/>
            <a:chExt cx="1790869" cy="3907911"/>
          </a:xfrm>
        </p:grpSpPr>
        <p:sp>
          <p:nvSpPr>
            <p:cNvPr id="11288" name="Oval 11287">
              <a:extLst>
                <a:ext uri="{FF2B5EF4-FFF2-40B4-BE49-F238E27FC236}">
                  <a16:creationId xmlns:a16="http://schemas.microsoft.com/office/drawing/2014/main" id="{B215FDAE-26AD-45E6-EF0F-E66A36C4146B}"/>
                </a:ext>
              </a:extLst>
            </p:cNvPr>
            <p:cNvSpPr/>
            <p:nvPr/>
          </p:nvSpPr>
          <p:spPr>
            <a:xfrm>
              <a:off x="8663839" y="1785685"/>
              <a:ext cx="1632676" cy="163294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89" name="Free-form: Shape 11288">
              <a:extLst>
                <a:ext uri="{FF2B5EF4-FFF2-40B4-BE49-F238E27FC236}">
                  <a16:creationId xmlns:a16="http://schemas.microsoft.com/office/drawing/2014/main" id="{24B3832E-87A3-C2AC-D6F3-CE322FF76BE6}"/>
                </a:ext>
              </a:extLst>
            </p:cNvPr>
            <p:cNvSpPr/>
            <p:nvPr/>
          </p:nvSpPr>
          <p:spPr>
            <a:xfrm>
              <a:off x="8717712"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875" tIns="235544" rIns="235008"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Sharing &amp; Visualization</a:t>
              </a:r>
            </a:p>
          </p:txBody>
        </p:sp>
        <p:sp>
          <p:nvSpPr>
            <p:cNvPr id="12" name="Free-form: Shape 11">
              <a:extLst>
                <a:ext uri="{FF2B5EF4-FFF2-40B4-BE49-F238E27FC236}">
                  <a16:creationId xmlns:a16="http://schemas.microsoft.com/office/drawing/2014/main" id="{F021E528-9424-F7A0-FDD7-F4DB2F539CE9}"/>
                </a:ext>
              </a:extLst>
            </p:cNvPr>
            <p:cNvSpPr/>
            <p:nvPr/>
          </p:nvSpPr>
          <p:spPr>
            <a:xfrm>
              <a:off x="8772884" y="3409756"/>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Data Accessability</a:t>
              </a:r>
            </a:p>
            <a:p>
              <a:pPr indent="-457200"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Interactive dashboards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Ever growing requriements</a:t>
              </a:r>
            </a:p>
          </p:txBody>
        </p:sp>
        <p:pic>
          <p:nvPicPr>
            <p:cNvPr id="17" name="Picture 14" descr="Icon Machine Learning. suitable for data analytics symbol. glyph style.  simple design editable. design template vector. simple symbol illustration  7483949 Vector Art at Vecteezy">
              <a:extLst>
                <a:ext uri="{FF2B5EF4-FFF2-40B4-BE49-F238E27FC236}">
                  <a16:creationId xmlns:a16="http://schemas.microsoft.com/office/drawing/2014/main" id="{374E94D7-D999-C233-97F8-E591D0F7CBEF}"/>
                </a:ext>
              </a:extLst>
            </p:cNvPr>
            <p:cNvPicPr>
              <a:picLocks noChangeAspect="1" noChangeArrowheads="1"/>
            </p:cNvPicPr>
            <p:nvPr/>
          </p:nvPicPr>
          <p:blipFill>
            <a:blip r:embed="rId7">
              <a:clrChange>
                <a:clrFrom>
                  <a:srgbClr val="F3F7FA"/>
                </a:clrFrom>
                <a:clrTo>
                  <a:srgbClr val="F3F7FA">
                    <a:alpha val="0"/>
                  </a:srgbClr>
                </a:clrTo>
              </a:clrChange>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092110" y="1847698"/>
              <a:ext cx="797561" cy="79756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305" name="Group 11304">
            <a:extLst>
              <a:ext uri="{FF2B5EF4-FFF2-40B4-BE49-F238E27FC236}">
                <a16:creationId xmlns:a16="http://schemas.microsoft.com/office/drawing/2014/main" id="{5FCD03CC-DB63-1BBB-E474-0784745567FF}"/>
              </a:ext>
            </a:extLst>
          </p:cNvPr>
          <p:cNvGrpSpPr/>
          <p:nvPr/>
        </p:nvGrpSpPr>
        <p:grpSpPr>
          <a:xfrm>
            <a:off x="1735061" y="5778630"/>
            <a:ext cx="8879520" cy="973001"/>
            <a:chOff x="1735061" y="5778630"/>
            <a:chExt cx="8879520" cy="973001"/>
          </a:xfrm>
        </p:grpSpPr>
        <p:graphicFrame>
          <p:nvGraphicFramePr>
            <p:cNvPr id="7" name="Diagram 6">
              <a:extLst>
                <a:ext uri="{FF2B5EF4-FFF2-40B4-BE49-F238E27FC236}">
                  <a16:creationId xmlns:a16="http://schemas.microsoft.com/office/drawing/2014/main" id="{1CAB69EF-3D97-759D-F60B-6C7D21DC7D66}"/>
                </a:ext>
              </a:extLst>
            </p:cNvPr>
            <p:cNvGraphicFramePr/>
            <p:nvPr>
              <p:extLst>
                <p:ext uri="{D42A27DB-BD31-4B8C-83A1-F6EECF244321}">
                  <p14:modId xmlns:p14="http://schemas.microsoft.com/office/powerpoint/2010/main" val="3188010463"/>
                </p:ext>
              </p:extLst>
            </p:nvPr>
          </p:nvGraphicFramePr>
          <p:xfrm>
            <a:off x="1735061" y="5778630"/>
            <a:ext cx="8879520" cy="9730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1" name="Picture 16" descr="Governance - Free security icons">
              <a:extLst>
                <a:ext uri="{FF2B5EF4-FFF2-40B4-BE49-F238E27FC236}">
                  <a16:creationId xmlns:a16="http://schemas.microsoft.com/office/drawing/2014/main" id="{532F5ABF-23D6-57E7-6C93-87A964A39347}"/>
                </a:ext>
              </a:extLst>
            </p:cNvPr>
            <p:cNvPicPr>
              <a:picLocks noChangeAspect="1" noChangeArrowheads="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49353" y="5891911"/>
              <a:ext cx="761821" cy="761821"/>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47030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2E3D-D0F9-8D13-5398-5E677EE44C7B}"/>
              </a:ext>
            </a:extLst>
          </p:cNvPr>
          <p:cNvSpPr>
            <a:spLocks noGrp="1"/>
          </p:cNvSpPr>
          <p:nvPr>
            <p:ph type="title"/>
          </p:nvPr>
        </p:nvSpPr>
        <p:spPr/>
        <p:txBody>
          <a:bodyPr/>
          <a:lstStyle/>
          <a:p>
            <a:r>
              <a:rPr lang="en-GB" dirty="0"/>
              <a:t>Architecture Complexities</a:t>
            </a:r>
          </a:p>
        </p:txBody>
      </p:sp>
      <p:pic>
        <p:nvPicPr>
          <p:cNvPr id="7" name="Picture 6">
            <a:extLst>
              <a:ext uri="{FF2B5EF4-FFF2-40B4-BE49-F238E27FC236}">
                <a16:creationId xmlns:a16="http://schemas.microsoft.com/office/drawing/2014/main" id="{2601779F-8177-405C-EBFC-FDB9775EBDDE}"/>
              </a:ext>
            </a:extLst>
          </p:cNvPr>
          <p:cNvPicPr>
            <a:picLocks noChangeAspect="1"/>
          </p:cNvPicPr>
          <p:nvPr/>
        </p:nvPicPr>
        <p:blipFill rotWithShape="1">
          <a:blip r:embed="rId2"/>
          <a:srcRect b="38521"/>
          <a:stretch/>
        </p:blipFill>
        <p:spPr>
          <a:xfrm>
            <a:off x="457200" y="902451"/>
            <a:ext cx="6063007" cy="1969311"/>
          </a:xfrm>
          <a:prstGeom prst="rect">
            <a:avLst/>
          </a:prstGeom>
        </p:spPr>
      </p:pic>
      <p:sp>
        <p:nvSpPr>
          <p:cNvPr id="13" name="Arrow: Right 12">
            <a:extLst>
              <a:ext uri="{FF2B5EF4-FFF2-40B4-BE49-F238E27FC236}">
                <a16:creationId xmlns:a16="http://schemas.microsoft.com/office/drawing/2014/main" id="{4E84754F-D5D2-598B-5346-825CE3AD43BB}"/>
              </a:ext>
            </a:extLst>
          </p:cNvPr>
          <p:cNvSpPr/>
          <p:nvPr/>
        </p:nvSpPr>
        <p:spPr>
          <a:xfrm>
            <a:off x="6482529" y="1621663"/>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4" name="Text Placeholder 3">
            <a:extLst>
              <a:ext uri="{FF2B5EF4-FFF2-40B4-BE49-F238E27FC236}">
                <a16:creationId xmlns:a16="http://schemas.microsoft.com/office/drawing/2014/main" id="{4A72A2B7-1ED0-7C1E-45C6-9D7FA4D400F5}"/>
              </a:ext>
            </a:extLst>
          </p:cNvPr>
          <p:cNvSpPr txBox="1">
            <a:spLocks/>
          </p:cNvSpPr>
          <p:nvPr/>
        </p:nvSpPr>
        <p:spPr>
          <a:xfrm>
            <a:off x="7254182" y="1761458"/>
            <a:ext cx="3693215" cy="276999"/>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Expected Solution</a:t>
            </a:r>
          </a:p>
        </p:txBody>
      </p:sp>
      <p:grpSp>
        <p:nvGrpSpPr>
          <p:cNvPr id="21" name="Group 20">
            <a:extLst>
              <a:ext uri="{FF2B5EF4-FFF2-40B4-BE49-F238E27FC236}">
                <a16:creationId xmlns:a16="http://schemas.microsoft.com/office/drawing/2014/main" id="{AD36648C-2D98-1D24-F0DC-EFA3BFDEE511}"/>
              </a:ext>
            </a:extLst>
          </p:cNvPr>
          <p:cNvGrpSpPr/>
          <p:nvPr/>
        </p:nvGrpSpPr>
        <p:grpSpPr>
          <a:xfrm>
            <a:off x="536288" y="2915495"/>
            <a:ext cx="9450101" cy="2661229"/>
            <a:chOff x="536288" y="2915495"/>
            <a:chExt cx="9450101" cy="2661229"/>
          </a:xfrm>
        </p:grpSpPr>
        <p:pic>
          <p:nvPicPr>
            <p:cNvPr id="3" name="Picture 2">
              <a:extLst>
                <a:ext uri="{FF2B5EF4-FFF2-40B4-BE49-F238E27FC236}">
                  <a16:creationId xmlns:a16="http://schemas.microsoft.com/office/drawing/2014/main" id="{04D039CE-4A8A-952C-895F-3A05B6F369FD}"/>
                </a:ext>
              </a:extLst>
            </p:cNvPr>
            <p:cNvPicPr>
              <a:picLocks noChangeAspect="1"/>
            </p:cNvPicPr>
            <p:nvPr/>
          </p:nvPicPr>
          <p:blipFill rotWithShape="1">
            <a:blip r:embed="rId3"/>
            <a:srcRect l="1367" t="10753" r="2833" b="4087"/>
            <a:stretch/>
          </p:blipFill>
          <p:spPr>
            <a:xfrm>
              <a:off x="536288" y="2915495"/>
              <a:ext cx="4953645" cy="2661229"/>
            </a:xfrm>
            <a:prstGeom prst="rect">
              <a:avLst/>
            </a:prstGeom>
          </p:spPr>
        </p:pic>
        <p:sp>
          <p:nvSpPr>
            <p:cNvPr id="15" name="Arrow: Right 14">
              <a:extLst>
                <a:ext uri="{FF2B5EF4-FFF2-40B4-BE49-F238E27FC236}">
                  <a16:creationId xmlns:a16="http://schemas.microsoft.com/office/drawing/2014/main" id="{25C9123E-10A5-C746-95FE-8A8ECC7DFCC2}"/>
                </a:ext>
              </a:extLst>
            </p:cNvPr>
            <p:cNvSpPr/>
            <p:nvPr/>
          </p:nvSpPr>
          <p:spPr>
            <a:xfrm>
              <a:off x="5489933" y="3667651"/>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6" name="Text Placeholder 3">
              <a:extLst>
                <a:ext uri="{FF2B5EF4-FFF2-40B4-BE49-F238E27FC236}">
                  <a16:creationId xmlns:a16="http://schemas.microsoft.com/office/drawing/2014/main" id="{93CD7E40-E7BB-E205-D93A-CD1A925E3EFE}"/>
                </a:ext>
              </a:extLst>
            </p:cNvPr>
            <p:cNvSpPr txBox="1">
              <a:spLocks/>
            </p:cNvSpPr>
            <p:nvPr/>
          </p:nvSpPr>
          <p:spPr>
            <a:xfrm>
              <a:off x="6293174" y="3667651"/>
              <a:ext cx="3693215" cy="55399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Actual Solution with Centralized Approach &amp; Management Overhead</a:t>
              </a:r>
            </a:p>
          </p:txBody>
        </p:sp>
      </p:grpSp>
      <p:grpSp>
        <p:nvGrpSpPr>
          <p:cNvPr id="20" name="Group 19">
            <a:extLst>
              <a:ext uri="{FF2B5EF4-FFF2-40B4-BE49-F238E27FC236}">
                <a16:creationId xmlns:a16="http://schemas.microsoft.com/office/drawing/2014/main" id="{DF88F1AF-00B9-FD86-FB70-AC3F64F93B9F}"/>
              </a:ext>
            </a:extLst>
          </p:cNvPr>
          <p:cNvGrpSpPr/>
          <p:nvPr/>
        </p:nvGrpSpPr>
        <p:grpSpPr>
          <a:xfrm>
            <a:off x="448978" y="896751"/>
            <a:ext cx="10490197" cy="1969311"/>
            <a:chOff x="448978" y="896751"/>
            <a:chExt cx="10490197" cy="1969311"/>
          </a:xfrm>
        </p:grpSpPr>
        <p:pic>
          <p:nvPicPr>
            <p:cNvPr id="17" name="Picture 16">
              <a:extLst>
                <a:ext uri="{FF2B5EF4-FFF2-40B4-BE49-F238E27FC236}">
                  <a16:creationId xmlns:a16="http://schemas.microsoft.com/office/drawing/2014/main" id="{6A57611C-2BEE-658C-CB0B-067E1D7F776F}"/>
                </a:ext>
              </a:extLst>
            </p:cNvPr>
            <p:cNvPicPr>
              <a:picLocks noChangeAspect="1"/>
            </p:cNvPicPr>
            <p:nvPr/>
          </p:nvPicPr>
          <p:blipFill rotWithShape="1">
            <a:blip r:embed="rId2"/>
            <a:srcRect b="38521"/>
            <a:stretch/>
          </p:blipFill>
          <p:spPr>
            <a:xfrm>
              <a:off x="448978" y="896751"/>
              <a:ext cx="6063007" cy="1969311"/>
            </a:xfrm>
            <a:prstGeom prst="rect">
              <a:avLst/>
            </a:prstGeom>
          </p:spPr>
        </p:pic>
        <p:sp>
          <p:nvSpPr>
            <p:cNvPr id="18" name="Arrow: Right 17">
              <a:extLst>
                <a:ext uri="{FF2B5EF4-FFF2-40B4-BE49-F238E27FC236}">
                  <a16:creationId xmlns:a16="http://schemas.microsoft.com/office/drawing/2014/main" id="{0CD861C1-9540-37BD-E4F6-15EA531CDD9B}"/>
                </a:ext>
              </a:extLst>
            </p:cNvPr>
            <p:cNvSpPr/>
            <p:nvPr/>
          </p:nvSpPr>
          <p:spPr>
            <a:xfrm>
              <a:off x="6474307" y="1615963"/>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9" name="Text Placeholder 3">
              <a:extLst>
                <a:ext uri="{FF2B5EF4-FFF2-40B4-BE49-F238E27FC236}">
                  <a16:creationId xmlns:a16="http://schemas.microsoft.com/office/drawing/2014/main" id="{F5D6DD2F-2F21-63A9-171D-238B28461C47}"/>
                </a:ext>
              </a:extLst>
            </p:cNvPr>
            <p:cNvSpPr txBox="1">
              <a:spLocks/>
            </p:cNvSpPr>
            <p:nvPr/>
          </p:nvSpPr>
          <p:spPr>
            <a:xfrm>
              <a:off x="7245960" y="1755758"/>
              <a:ext cx="3693215" cy="276999"/>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Expected Solution</a:t>
              </a:r>
            </a:p>
          </p:txBody>
        </p:sp>
      </p:grpSp>
      <p:grpSp>
        <p:nvGrpSpPr>
          <p:cNvPr id="24" name="Group 23">
            <a:extLst>
              <a:ext uri="{FF2B5EF4-FFF2-40B4-BE49-F238E27FC236}">
                <a16:creationId xmlns:a16="http://schemas.microsoft.com/office/drawing/2014/main" id="{CE4834F0-502C-99B1-1A44-DDDC1D9A5F3F}"/>
              </a:ext>
            </a:extLst>
          </p:cNvPr>
          <p:cNvGrpSpPr/>
          <p:nvPr/>
        </p:nvGrpSpPr>
        <p:grpSpPr>
          <a:xfrm>
            <a:off x="886120" y="3007294"/>
            <a:ext cx="9865149" cy="3576279"/>
            <a:chOff x="193250" y="2676967"/>
            <a:chExt cx="9865149" cy="3576279"/>
          </a:xfrm>
        </p:grpSpPr>
        <p:pic>
          <p:nvPicPr>
            <p:cNvPr id="6" name="Picture 5">
              <a:extLst>
                <a:ext uri="{FF2B5EF4-FFF2-40B4-BE49-F238E27FC236}">
                  <a16:creationId xmlns:a16="http://schemas.microsoft.com/office/drawing/2014/main" id="{325FE1AE-7E94-A237-DE66-2547850242DB}"/>
                </a:ext>
              </a:extLst>
            </p:cNvPr>
            <p:cNvPicPr>
              <a:picLocks noChangeAspect="1"/>
            </p:cNvPicPr>
            <p:nvPr/>
          </p:nvPicPr>
          <p:blipFill rotWithShape="1">
            <a:blip r:embed="rId4"/>
            <a:srcRect t="3116"/>
            <a:stretch/>
          </p:blipFill>
          <p:spPr>
            <a:xfrm>
              <a:off x="193250" y="2676967"/>
              <a:ext cx="4716910" cy="3576279"/>
            </a:xfrm>
            <a:prstGeom prst="rect">
              <a:avLst/>
            </a:prstGeom>
          </p:spPr>
        </p:pic>
        <p:sp>
          <p:nvSpPr>
            <p:cNvPr id="22" name="Arrow: Right 21">
              <a:extLst>
                <a:ext uri="{FF2B5EF4-FFF2-40B4-BE49-F238E27FC236}">
                  <a16:creationId xmlns:a16="http://schemas.microsoft.com/office/drawing/2014/main" id="{58D04F25-A2BE-12A8-8667-24ACBE279EEA}"/>
                </a:ext>
              </a:extLst>
            </p:cNvPr>
            <p:cNvSpPr/>
            <p:nvPr/>
          </p:nvSpPr>
          <p:spPr>
            <a:xfrm>
              <a:off x="4896067" y="4180432"/>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3" name="Text Placeholder 3">
              <a:extLst>
                <a:ext uri="{FF2B5EF4-FFF2-40B4-BE49-F238E27FC236}">
                  <a16:creationId xmlns:a16="http://schemas.microsoft.com/office/drawing/2014/main" id="{FE4BF155-4CDC-0F75-20DA-56AF68672B6C}"/>
                </a:ext>
              </a:extLst>
            </p:cNvPr>
            <p:cNvSpPr txBox="1">
              <a:spLocks/>
            </p:cNvSpPr>
            <p:nvPr/>
          </p:nvSpPr>
          <p:spPr>
            <a:xfrm>
              <a:off x="5647460" y="4180432"/>
              <a:ext cx="4410939" cy="55399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Actual Solution with Decentralized Approach &amp; Hub &amp; Spoke Complexity</a:t>
              </a:r>
            </a:p>
          </p:txBody>
        </p:sp>
      </p:grpSp>
      <p:grpSp>
        <p:nvGrpSpPr>
          <p:cNvPr id="28" name="Group 27">
            <a:extLst>
              <a:ext uri="{FF2B5EF4-FFF2-40B4-BE49-F238E27FC236}">
                <a16:creationId xmlns:a16="http://schemas.microsoft.com/office/drawing/2014/main" id="{FA4F83F4-5134-3883-0ACF-AF053AF7405E}"/>
              </a:ext>
            </a:extLst>
          </p:cNvPr>
          <p:cNvGrpSpPr/>
          <p:nvPr/>
        </p:nvGrpSpPr>
        <p:grpSpPr>
          <a:xfrm>
            <a:off x="1150778" y="3327866"/>
            <a:ext cx="9850303" cy="3511485"/>
            <a:chOff x="1150778" y="3327866"/>
            <a:chExt cx="9850303" cy="3511485"/>
          </a:xfrm>
        </p:grpSpPr>
        <p:pic>
          <p:nvPicPr>
            <p:cNvPr id="12" name="Picture 11">
              <a:extLst>
                <a:ext uri="{FF2B5EF4-FFF2-40B4-BE49-F238E27FC236}">
                  <a16:creationId xmlns:a16="http://schemas.microsoft.com/office/drawing/2014/main" id="{8AFEB3B0-A32A-A307-84C4-3439F3F4421B}"/>
                </a:ext>
              </a:extLst>
            </p:cNvPr>
            <p:cNvPicPr>
              <a:picLocks noChangeAspect="1"/>
            </p:cNvPicPr>
            <p:nvPr/>
          </p:nvPicPr>
          <p:blipFill>
            <a:blip r:embed="rId5"/>
            <a:stretch>
              <a:fillRect/>
            </a:stretch>
          </p:blipFill>
          <p:spPr>
            <a:xfrm>
              <a:off x="1150778" y="3327866"/>
              <a:ext cx="4879305" cy="3511485"/>
            </a:xfrm>
            <a:prstGeom prst="rect">
              <a:avLst/>
            </a:prstGeom>
          </p:spPr>
        </p:pic>
        <p:sp>
          <p:nvSpPr>
            <p:cNvPr id="25" name="Arrow: Right 24">
              <a:extLst>
                <a:ext uri="{FF2B5EF4-FFF2-40B4-BE49-F238E27FC236}">
                  <a16:creationId xmlns:a16="http://schemas.microsoft.com/office/drawing/2014/main" id="{C9664407-09A7-B33B-2D35-0DA1EE968FBD}"/>
                </a:ext>
              </a:extLst>
            </p:cNvPr>
            <p:cNvSpPr/>
            <p:nvPr/>
          </p:nvSpPr>
          <p:spPr>
            <a:xfrm>
              <a:off x="6030083" y="5465344"/>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6" name="Text Placeholder 3">
              <a:extLst>
                <a:ext uri="{FF2B5EF4-FFF2-40B4-BE49-F238E27FC236}">
                  <a16:creationId xmlns:a16="http://schemas.microsoft.com/office/drawing/2014/main" id="{6D1D7345-0CB9-6D6D-2678-5EE79C5AFDFA}"/>
                </a:ext>
              </a:extLst>
            </p:cNvPr>
            <p:cNvSpPr txBox="1">
              <a:spLocks/>
            </p:cNvSpPr>
            <p:nvPr/>
          </p:nvSpPr>
          <p:spPr>
            <a:xfrm>
              <a:off x="6781477" y="5465344"/>
              <a:ext cx="4219604" cy="55399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Actual Solution with Networking Complexity</a:t>
              </a:r>
            </a:p>
          </p:txBody>
        </p:sp>
      </p:grpSp>
    </p:spTree>
    <p:extLst>
      <p:ext uri="{BB962C8B-B14F-4D97-AF65-F5344CB8AC3E}">
        <p14:creationId xmlns:p14="http://schemas.microsoft.com/office/powerpoint/2010/main" val="29613069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5655327-D861-DCA0-E593-3FEBB15F6564}"/>
              </a:ext>
            </a:extLst>
          </p:cNvPr>
          <p:cNvSpPr/>
          <p:nvPr/>
        </p:nvSpPr>
        <p:spPr>
          <a:xfrm>
            <a:off x="45720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Unified analytics platform that brings together all the data and analytics tools that organizations need</a:t>
            </a:r>
            <a:endParaRPr lang="en-US" sz="1600" b="1" dirty="0">
              <a:solidFill>
                <a:schemeClr val="tx1"/>
              </a:solidFill>
            </a:endParaRPr>
          </a:p>
        </p:txBody>
      </p:sp>
      <p:sp>
        <p:nvSpPr>
          <p:cNvPr id="2" name="Title 1">
            <a:extLst>
              <a:ext uri="{FF2B5EF4-FFF2-40B4-BE49-F238E27FC236}">
                <a16:creationId xmlns:a16="http://schemas.microsoft.com/office/drawing/2014/main" id="{5D5E02FC-4823-6179-650D-F39904AD5555}"/>
              </a:ext>
            </a:extLst>
          </p:cNvPr>
          <p:cNvSpPr>
            <a:spLocks noGrp="1"/>
          </p:cNvSpPr>
          <p:nvPr>
            <p:ph type="title"/>
          </p:nvPr>
        </p:nvSpPr>
        <p:spPr/>
        <p:txBody>
          <a:bodyPr/>
          <a:lstStyle/>
          <a:p>
            <a:r>
              <a:rPr lang="en-GB" dirty="0">
                <a:solidFill>
                  <a:srgbClr val="036258"/>
                </a:solidFill>
              </a:rPr>
              <a:t>Unified Analytics</a:t>
            </a:r>
          </a:p>
        </p:txBody>
      </p:sp>
      <p:pic>
        <p:nvPicPr>
          <p:cNvPr id="3" name="Picture 2">
            <a:extLst>
              <a:ext uri="{FF2B5EF4-FFF2-40B4-BE49-F238E27FC236}">
                <a16:creationId xmlns:a16="http://schemas.microsoft.com/office/drawing/2014/main" id="{8C3A0592-4064-B7C1-0504-AC1BAC6CB825}"/>
              </a:ext>
            </a:extLst>
          </p:cNvPr>
          <p:cNvPicPr>
            <a:picLocks noChangeAspect="1"/>
          </p:cNvPicPr>
          <p:nvPr/>
        </p:nvPicPr>
        <p:blipFill>
          <a:blip r:embed="rId2"/>
          <a:stretch>
            <a:fillRect/>
          </a:stretch>
        </p:blipFill>
        <p:spPr>
          <a:xfrm>
            <a:off x="6286889" y="2447232"/>
            <a:ext cx="415636" cy="415636"/>
          </a:xfrm>
          <a:prstGeom prst="rect">
            <a:avLst/>
          </a:prstGeom>
        </p:spPr>
      </p:pic>
      <p:pic>
        <p:nvPicPr>
          <p:cNvPr id="4" name="Graphic 3">
            <a:extLst>
              <a:ext uri="{FF2B5EF4-FFF2-40B4-BE49-F238E27FC236}">
                <a16:creationId xmlns:a16="http://schemas.microsoft.com/office/drawing/2014/main" id="{CD66B0A7-5CAA-5685-AD4C-1C33625FB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0692" y="2447232"/>
            <a:ext cx="415636" cy="415636"/>
          </a:xfrm>
          <a:prstGeom prst="rect">
            <a:avLst/>
          </a:prstGeom>
        </p:spPr>
      </p:pic>
      <p:pic>
        <p:nvPicPr>
          <p:cNvPr id="5" name="Graphic 4">
            <a:extLst>
              <a:ext uri="{FF2B5EF4-FFF2-40B4-BE49-F238E27FC236}">
                <a16:creationId xmlns:a16="http://schemas.microsoft.com/office/drawing/2014/main" id="{6CF6E5E6-4F57-2388-6F3F-1D1581125E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8972" y="2428339"/>
            <a:ext cx="453422" cy="453422"/>
          </a:xfrm>
          <a:prstGeom prst="rect">
            <a:avLst/>
          </a:prstGeom>
        </p:spPr>
      </p:pic>
      <p:pic>
        <p:nvPicPr>
          <p:cNvPr id="6" name="chart" descr="chart">
            <a:extLst>
              <a:ext uri="{FF2B5EF4-FFF2-40B4-BE49-F238E27FC236}">
                <a16:creationId xmlns:a16="http://schemas.microsoft.com/office/drawing/2014/main" id="{14AEA07C-2F92-8A93-C5F6-E847310DE1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3778" y="2428340"/>
            <a:ext cx="453422" cy="453420"/>
          </a:xfrm>
          <a:prstGeom prst="rect">
            <a:avLst/>
          </a:prstGeom>
        </p:spPr>
      </p:pic>
      <p:pic>
        <p:nvPicPr>
          <p:cNvPr id="7" name="Graphic 6">
            <a:extLst>
              <a:ext uri="{FF2B5EF4-FFF2-40B4-BE49-F238E27FC236}">
                <a16:creationId xmlns:a16="http://schemas.microsoft.com/office/drawing/2014/main" id="{2CB73D9B-121A-5C6C-52F9-8D8FC663C4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03759" y="2395972"/>
            <a:ext cx="518156" cy="518156"/>
          </a:xfrm>
          <a:prstGeom prst="rect">
            <a:avLst/>
          </a:prstGeom>
        </p:spPr>
      </p:pic>
      <p:pic>
        <p:nvPicPr>
          <p:cNvPr id="8" name="!!datascienceicon">
            <a:extLst>
              <a:ext uri="{FF2B5EF4-FFF2-40B4-BE49-F238E27FC236}">
                <a16:creationId xmlns:a16="http://schemas.microsoft.com/office/drawing/2014/main" id="{77241DB6-D8F9-DDE0-3610-DB68C808FA0D}"/>
              </a:ext>
            </a:extLst>
          </p:cNvPr>
          <p:cNvPicPr>
            <a:picLocks noChangeAspect="1"/>
          </p:cNvPicPr>
          <p:nvPr/>
        </p:nvPicPr>
        <p:blipFill rotWithShape="1">
          <a:blip r:embed="rId11">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9" name="Picture 8">
            <a:extLst>
              <a:ext uri="{FF2B5EF4-FFF2-40B4-BE49-F238E27FC236}">
                <a16:creationId xmlns:a16="http://schemas.microsoft.com/office/drawing/2014/main" id="{9B436D5D-4241-A5AA-2012-C903BD63643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10" name="TextBox 9">
            <a:extLst>
              <a:ext uri="{FF2B5EF4-FFF2-40B4-BE49-F238E27FC236}">
                <a16:creationId xmlns:a16="http://schemas.microsoft.com/office/drawing/2014/main" id="{73663576-AFE9-D0EC-6E78-192605A8D0F7}"/>
              </a:ext>
            </a:extLst>
          </p:cNvPr>
          <p:cNvSpPr txBox="1"/>
          <p:nvPr/>
        </p:nvSpPr>
        <p:spPr>
          <a:xfrm>
            <a:off x="1039354" y="3063971"/>
            <a:ext cx="1098313" cy="553998"/>
          </a:xfrm>
          <a:prstGeom prst="rect">
            <a:avLst/>
          </a:prstGeom>
          <a:noFill/>
        </p:spPr>
        <p:txBody>
          <a:bodyPr wrap="none" lIns="0" tIns="0" rIns="0" bIns="0">
            <a:spAutoFit/>
          </a:bodyPr>
          <a:lstStyle/>
          <a:p>
            <a:pPr algn="ctr" defTabSz="914400">
              <a:defRPr/>
            </a:pPr>
            <a:r>
              <a:rPr lang="en-US" sz="1800" b="1" kern="1000" spc="-50" dirty="0">
                <a:solidFill>
                  <a:srgbClr val="000000"/>
                </a:solidFill>
                <a:latin typeface="Segoe UI Semibold"/>
              </a:rPr>
              <a:t>Data</a:t>
            </a:r>
            <a:br>
              <a:rPr lang="en-US" sz="1800" b="1" kern="1000" spc="-50" dirty="0">
                <a:solidFill>
                  <a:srgbClr val="000000"/>
                </a:solidFill>
                <a:latin typeface="Segoe UI Semibold"/>
              </a:rPr>
            </a:br>
            <a:r>
              <a:rPr lang="en-US" sz="1800" b="1" kern="1000" spc="-50" dirty="0">
                <a:solidFill>
                  <a:srgbClr val="000000"/>
                </a:solidFill>
                <a:latin typeface="Segoe UI Semibold"/>
              </a:rPr>
              <a:t>Integration</a:t>
            </a:r>
          </a:p>
        </p:txBody>
      </p:sp>
      <p:sp>
        <p:nvSpPr>
          <p:cNvPr id="11" name="TextBox 10">
            <a:extLst>
              <a:ext uri="{FF2B5EF4-FFF2-40B4-BE49-F238E27FC236}">
                <a16:creationId xmlns:a16="http://schemas.microsoft.com/office/drawing/2014/main" id="{9DA2E371-5053-402E-26D7-2C0A1F9295A2}"/>
              </a:ext>
            </a:extLst>
          </p:cNvPr>
          <p:cNvSpPr txBox="1"/>
          <p:nvPr/>
        </p:nvSpPr>
        <p:spPr>
          <a:xfrm>
            <a:off x="4509313" y="3063971"/>
            <a:ext cx="1112741"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Warehouse</a:t>
            </a:r>
          </a:p>
        </p:txBody>
      </p:sp>
      <p:sp>
        <p:nvSpPr>
          <p:cNvPr id="12" name="TextBox 11">
            <a:extLst>
              <a:ext uri="{FF2B5EF4-FFF2-40B4-BE49-F238E27FC236}">
                <a16:creationId xmlns:a16="http://schemas.microsoft.com/office/drawing/2014/main" id="{EBF1C8A5-FC1E-8531-0222-6CE858172334}"/>
              </a:ext>
            </a:extLst>
          </p:cNvPr>
          <p:cNvSpPr txBox="1"/>
          <p:nvPr/>
        </p:nvSpPr>
        <p:spPr>
          <a:xfrm>
            <a:off x="5982998" y="3063971"/>
            <a:ext cx="1023418" cy="553998"/>
          </a:xfrm>
          <a:prstGeom prst="rect">
            <a:avLst/>
          </a:prstGeom>
          <a:noFill/>
        </p:spPr>
        <p:txBody>
          <a:bodyPr wrap="square" lIns="0" tIns="0" rIns="0" bIns="0">
            <a:spAutoFit/>
          </a:bodyPr>
          <a:lstStyle/>
          <a:p>
            <a:pPr algn="ctr" defTabSz="914400">
              <a:defRPr/>
            </a:pPr>
            <a:r>
              <a:rPr lang="en-US" sz="1800" b="1" kern="1000" spc="-50">
                <a:solidFill>
                  <a:srgbClr val="000000"/>
                </a:solidFill>
                <a:latin typeface="Segoe UI Semibold"/>
              </a:rPr>
              <a:t>Real Time Analytics</a:t>
            </a:r>
          </a:p>
        </p:txBody>
      </p:sp>
      <p:sp>
        <p:nvSpPr>
          <p:cNvPr id="13" name="TextBox 12">
            <a:extLst>
              <a:ext uri="{FF2B5EF4-FFF2-40B4-BE49-F238E27FC236}">
                <a16:creationId xmlns:a16="http://schemas.microsoft.com/office/drawing/2014/main" id="{9386579D-C350-694B-5C55-72E7C49097AB}"/>
              </a:ext>
            </a:extLst>
          </p:cNvPr>
          <p:cNvSpPr txBox="1"/>
          <p:nvPr/>
        </p:nvSpPr>
        <p:spPr>
          <a:xfrm>
            <a:off x="8468891" y="3063971"/>
            <a:ext cx="114319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Business</a:t>
            </a:r>
          </a:p>
          <a:p>
            <a:pPr algn="ctr" defTabSz="914400">
              <a:defRPr/>
            </a:pPr>
            <a:r>
              <a:rPr lang="en-US" sz="1800" b="1" kern="1000" spc="-50">
                <a:solidFill>
                  <a:srgbClr val="000000"/>
                </a:solidFill>
                <a:latin typeface="Segoe UI Semibold"/>
              </a:rPr>
              <a:t>Intelligence</a:t>
            </a:r>
          </a:p>
        </p:txBody>
      </p:sp>
      <p:sp>
        <p:nvSpPr>
          <p:cNvPr id="14" name="TextBox 13">
            <a:extLst>
              <a:ext uri="{FF2B5EF4-FFF2-40B4-BE49-F238E27FC236}">
                <a16:creationId xmlns:a16="http://schemas.microsoft.com/office/drawing/2014/main" id="{A21C54D7-FDB6-05A3-EBBC-C1A2B8539C6B}"/>
              </a:ext>
            </a:extLst>
          </p:cNvPr>
          <p:cNvSpPr txBox="1"/>
          <p:nvPr/>
        </p:nvSpPr>
        <p:spPr>
          <a:xfrm>
            <a:off x="7367360" y="3063971"/>
            <a:ext cx="74058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Science</a:t>
            </a:r>
          </a:p>
        </p:txBody>
      </p:sp>
      <p:sp>
        <p:nvSpPr>
          <p:cNvPr id="15" name="!!datalake">
            <a:extLst>
              <a:ext uri="{FF2B5EF4-FFF2-40B4-BE49-F238E27FC236}">
                <a16:creationId xmlns:a16="http://schemas.microsoft.com/office/drawing/2014/main" id="{BB71480C-58A5-8966-DB55-79A18769D977}"/>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Data </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Lake</a:t>
            </a:r>
          </a:p>
        </p:txBody>
      </p:sp>
      <p:sp>
        <p:nvSpPr>
          <p:cNvPr id="16" name="TextBox 15">
            <a:extLst>
              <a:ext uri="{FF2B5EF4-FFF2-40B4-BE49-F238E27FC236}">
                <a16:creationId xmlns:a16="http://schemas.microsoft.com/office/drawing/2014/main" id="{6828275C-FD57-D131-4E9E-97E95AA8C735}"/>
              </a:ext>
            </a:extLst>
          </p:cNvPr>
          <p:cNvSpPr txBox="1"/>
          <p:nvPr/>
        </p:nvSpPr>
        <p:spPr>
          <a:xfrm>
            <a:off x="9973029" y="3063971"/>
            <a:ext cx="1179617" cy="276999"/>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Governance</a:t>
            </a:r>
          </a:p>
        </p:txBody>
      </p:sp>
      <p:sp>
        <p:nvSpPr>
          <p:cNvPr id="17" name="TextBox 16">
            <a:extLst>
              <a:ext uri="{FF2B5EF4-FFF2-40B4-BE49-F238E27FC236}">
                <a16:creationId xmlns:a16="http://schemas.microsoft.com/office/drawing/2014/main" id="{E26FF30A-C387-DBEC-0F44-D9B444192F16}"/>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Spark</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Engines</a:t>
            </a:r>
          </a:p>
        </p:txBody>
      </p:sp>
      <p:pic>
        <p:nvPicPr>
          <p:cNvPr id="18" name="Picture 17">
            <a:extLst>
              <a:ext uri="{FF2B5EF4-FFF2-40B4-BE49-F238E27FC236}">
                <a16:creationId xmlns:a16="http://schemas.microsoft.com/office/drawing/2014/main" id="{0A8AD4DC-45CB-3849-BF19-79C0EA328B85}"/>
              </a:ext>
            </a:extLst>
          </p:cNvPr>
          <p:cNvPicPr>
            <a:picLocks noChangeAspect="1"/>
          </p:cNvPicPr>
          <p:nvPr/>
        </p:nvPicPr>
        <p:blipFill>
          <a:blip r:embed="rId13"/>
          <a:stretch>
            <a:fillRect/>
          </a:stretch>
        </p:blipFill>
        <p:spPr>
          <a:xfrm>
            <a:off x="3400072" y="2465371"/>
            <a:ext cx="730124" cy="379359"/>
          </a:xfrm>
          <a:prstGeom prst="rect">
            <a:avLst/>
          </a:prstGeom>
        </p:spPr>
      </p:pic>
      <p:sp>
        <p:nvSpPr>
          <p:cNvPr id="20" name="!!Line1">
            <a:extLst>
              <a:ext uri="{FF2B5EF4-FFF2-40B4-BE49-F238E27FC236}">
                <a16:creationId xmlns:a16="http://schemas.microsoft.com/office/drawing/2014/main" id="{B7098081-5CDD-F8F5-EC27-70F3CC15074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TextBox 20">
            <a:extLst>
              <a:ext uri="{FF2B5EF4-FFF2-40B4-BE49-F238E27FC236}">
                <a16:creationId xmlns:a16="http://schemas.microsoft.com/office/drawing/2014/main" id="{56A9F71C-8B6B-2162-675D-DB381B638DFD}"/>
              </a:ext>
            </a:extLst>
          </p:cNvPr>
          <p:cNvSpPr txBox="1"/>
          <p:nvPr/>
        </p:nvSpPr>
        <p:spPr>
          <a:xfrm>
            <a:off x="4011105" y="4240446"/>
            <a:ext cx="4096842" cy="553998"/>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Unified analytics</a:t>
            </a:r>
          </a:p>
        </p:txBody>
      </p:sp>
      <p:sp>
        <p:nvSpPr>
          <p:cNvPr id="22" name="Text Placeholder 3">
            <a:extLst>
              <a:ext uri="{FF2B5EF4-FFF2-40B4-BE49-F238E27FC236}">
                <a16:creationId xmlns:a16="http://schemas.microsoft.com/office/drawing/2014/main" id="{AECD3DEA-E8D7-6F73-064A-4AC2C6781AA9}"/>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dirty="0">
                <a:solidFill>
                  <a:srgbClr val="000000"/>
                </a:solidFill>
                <a:latin typeface="Segoe UI"/>
              </a:rPr>
              <a:t>End-to-end analytics data fabric </a:t>
            </a:r>
          </a:p>
          <a:p>
            <a:pPr>
              <a:spcBef>
                <a:spcPts val="200"/>
              </a:spcBef>
              <a:defRPr/>
            </a:pPr>
            <a:r>
              <a:rPr lang="en-US" sz="2400" dirty="0">
                <a:solidFill>
                  <a:srgbClr val="000000"/>
                </a:solidFill>
                <a:latin typeface="Segoe UI"/>
              </a:rPr>
              <a:t>From the data lake to the business user</a:t>
            </a:r>
          </a:p>
        </p:txBody>
      </p:sp>
    </p:spTree>
    <p:extLst>
      <p:ext uri="{BB962C8B-B14F-4D97-AF65-F5344CB8AC3E}">
        <p14:creationId xmlns:p14="http://schemas.microsoft.com/office/powerpoint/2010/main" val="1574044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2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62">
            <a:extLst>
              <a:ext uri="{FF2B5EF4-FFF2-40B4-BE49-F238E27FC236}">
                <a16:creationId xmlns:a16="http://schemas.microsoft.com/office/drawing/2014/main" id="{3168E0F1-9232-3CE6-4DCC-BCD3B4EC82E3}"/>
              </a:ext>
            </a:extLst>
          </p:cNvPr>
          <p:cNvSpPr/>
          <p:nvPr/>
        </p:nvSpPr>
        <p:spPr bwMode="auto">
          <a:xfrm>
            <a:off x="454169" y="1160599"/>
            <a:ext cx="6702754" cy="5284928"/>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5" name="Rounded Rectangle 45">
            <a:extLst>
              <a:ext uri="{FF2B5EF4-FFF2-40B4-BE49-F238E27FC236}">
                <a16:creationId xmlns:a16="http://schemas.microsoft.com/office/drawing/2014/main" id="{68B7F16B-ED8F-DB8F-CD24-8CAB959BAB42}"/>
              </a:ext>
            </a:extLst>
          </p:cNvPr>
          <p:cNvSpPr/>
          <p:nvPr/>
        </p:nvSpPr>
        <p:spPr>
          <a:xfrm>
            <a:off x="651997" y="5117705"/>
            <a:ext cx="6307098" cy="1117711"/>
          </a:xfrm>
          <a:prstGeom prst="roundRect">
            <a:avLst>
              <a:gd name="adj" fmla="val 3792"/>
            </a:avLst>
          </a:prstGeom>
          <a:solidFill>
            <a:schemeClr val="bg1">
              <a:lumMod val="75000"/>
            </a:schemeClr>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11128087-4301-826A-467E-E923A413A2D9}"/>
              </a:ext>
            </a:extLst>
          </p:cNvPr>
          <p:cNvSpPr>
            <a:spLocks noGrp="1"/>
          </p:cNvSpPr>
          <p:nvPr>
            <p:ph type="title"/>
          </p:nvPr>
        </p:nvSpPr>
        <p:spPr/>
        <p:txBody>
          <a:bodyPr/>
          <a:lstStyle/>
          <a:p>
            <a:r>
              <a:rPr lang="en-GB" dirty="0">
                <a:solidFill>
                  <a:srgbClr val="036258"/>
                </a:solidFill>
              </a:rPr>
              <a:t>MS FABRIC</a:t>
            </a:r>
          </a:p>
        </p:txBody>
      </p:sp>
      <p:sp>
        <p:nvSpPr>
          <p:cNvPr id="4" name="Rounded Rectangle 45">
            <a:extLst>
              <a:ext uri="{FF2B5EF4-FFF2-40B4-BE49-F238E27FC236}">
                <a16:creationId xmlns:a16="http://schemas.microsoft.com/office/drawing/2014/main" id="{C10D939C-7AD7-AB0F-7481-A06849D523DA}"/>
              </a:ext>
            </a:extLst>
          </p:cNvPr>
          <p:cNvSpPr/>
          <p:nvPr/>
        </p:nvSpPr>
        <p:spPr>
          <a:xfrm>
            <a:off x="651997" y="1552296"/>
            <a:ext cx="6307098" cy="3530885"/>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5" name="Rounded Rectangle 45">
            <a:extLst>
              <a:ext uri="{FF2B5EF4-FFF2-40B4-BE49-F238E27FC236}">
                <a16:creationId xmlns:a16="http://schemas.microsoft.com/office/drawing/2014/main" id="{936C8A9A-6F05-F430-FDAD-A7DF74D1942B}"/>
              </a:ext>
            </a:extLst>
          </p:cNvPr>
          <p:cNvSpPr/>
          <p:nvPr/>
        </p:nvSpPr>
        <p:spPr>
          <a:xfrm>
            <a:off x="870093" y="3474567"/>
            <a:ext cx="5870907" cy="1314244"/>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dirty="0" err="1">
                <a:ln>
                  <a:noFill/>
                </a:ln>
                <a:solidFill>
                  <a:srgbClr val="FFFFFF"/>
                </a:solidFill>
                <a:effectLst/>
                <a:uLnTx/>
                <a:uFillTx/>
                <a:latin typeface="Segoe UI Semibold"/>
                <a:ea typeface="+mn-ea"/>
                <a:cs typeface="Segoe UI" panose="020B0502040204020203" pitchFamily="34" charset="0"/>
              </a:rPr>
              <a:t>OneLake</a:t>
            </a:r>
            <a:r>
              <a:rPr kumimoji="0" lang="en-US"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 Storage</a:t>
            </a:r>
          </a:p>
        </p:txBody>
      </p:sp>
      <p:sp>
        <p:nvSpPr>
          <p:cNvPr id="6" name="Rounded Rectangle 45">
            <a:extLst>
              <a:ext uri="{FF2B5EF4-FFF2-40B4-BE49-F238E27FC236}">
                <a16:creationId xmlns:a16="http://schemas.microsoft.com/office/drawing/2014/main" id="{75E9D09E-E857-2F3B-AB0B-2886E7C6949B}"/>
              </a:ext>
            </a:extLst>
          </p:cNvPr>
          <p:cNvSpPr/>
          <p:nvPr/>
        </p:nvSpPr>
        <p:spPr>
          <a:xfrm>
            <a:off x="870093" y="2560002"/>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14" name="Cylinder 13">
            <a:extLst>
              <a:ext uri="{FF2B5EF4-FFF2-40B4-BE49-F238E27FC236}">
                <a16:creationId xmlns:a16="http://schemas.microsoft.com/office/drawing/2014/main" id="{52D8DCE0-2924-289D-9E09-00B11CB455BD}"/>
              </a:ext>
            </a:extLst>
          </p:cNvPr>
          <p:cNvSpPr/>
          <p:nvPr/>
        </p:nvSpPr>
        <p:spPr bwMode="auto">
          <a:xfrm>
            <a:off x="1341063"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br>
              <a:rPr lang="en-US" sz="900" kern="0" dirty="0">
                <a:solidFill>
                  <a:srgbClr val="FFFFFF"/>
                </a:solidFill>
                <a:latin typeface="Segoe UI Semibold"/>
                <a:cs typeface="Segoe UI" panose="020B0502040204020203" pitchFamily="34" charset="0"/>
              </a:rPr>
            </a:br>
            <a:r>
              <a:rPr lang="en-US" sz="900" kern="0" dirty="0">
                <a:solidFill>
                  <a:srgbClr val="FFFFFF"/>
                </a:solidFill>
                <a:latin typeface="Segoe UI Semibold"/>
                <a:cs typeface="Segoe UI" panose="020B0502040204020203" pitchFamily="34" charset="0"/>
              </a:rPr>
              <a:t>Finance</a:t>
            </a:r>
          </a:p>
          <a:p>
            <a:pPr lvl="0" algn="ctr" defTabSz="914400">
              <a:defRPr/>
            </a:pPr>
            <a:endParaRPr lang="en-US" sz="900" kern="0" dirty="0">
              <a:solidFill>
                <a:srgbClr val="FFFFFF"/>
              </a:solidFill>
              <a:latin typeface="Segoe UI Semibold"/>
              <a:cs typeface="Segoe UI" panose="020B0502040204020203" pitchFamily="34" charset="0"/>
            </a:endParaRPr>
          </a:p>
        </p:txBody>
      </p:sp>
      <p:grpSp>
        <p:nvGrpSpPr>
          <p:cNvPr id="54" name="Group 53">
            <a:extLst>
              <a:ext uri="{FF2B5EF4-FFF2-40B4-BE49-F238E27FC236}">
                <a16:creationId xmlns:a16="http://schemas.microsoft.com/office/drawing/2014/main" id="{7FA9C891-DEFD-FFFA-816D-C29D206DAA27}"/>
              </a:ext>
            </a:extLst>
          </p:cNvPr>
          <p:cNvGrpSpPr/>
          <p:nvPr/>
        </p:nvGrpSpPr>
        <p:grpSpPr>
          <a:xfrm>
            <a:off x="870094" y="4762323"/>
            <a:ext cx="5862832" cy="1338913"/>
            <a:chOff x="998539" y="3846563"/>
            <a:chExt cx="5862832" cy="1338913"/>
          </a:xfrm>
        </p:grpSpPr>
        <p:sp>
          <p:nvSpPr>
            <p:cNvPr id="55" name="Rounded Rectangle 81">
              <a:extLst>
                <a:ext uri="{FF2B5EF4-FFF2-40B4-BE49-F238E27FC236}">
                  <a16:creationId xmlns:a16="http://schemas.microsoft.com/office/drawing/2014/main" id="{2DF0E891-CFC4-38A3-9297-25BC5024936A}"/>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6" name="Rounded Rectangle 82">
              <a:extLst>
                <a:ext uri="{FF2B5EF4-FFF2-40B4-BE49-F238E27FC236}">
                  <a16:creationId xmlns:a16="http://schemas.microsoft.com/office/drawing/2014/main" id="{E6F10238-E20A-C937-97D3-734D5DBAFB1F}"/>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7" name="Rounded Rectangle 76">
              <a:extLst>
                <a:ext uri="{FF2B5EF4-FFF2-40B4-BE49-F238E27FC236}">
                  <a16:creationId xmlns:a16="http://schemas.microsoft.com/office/drawing/2014/main" id="{A8307049-8A1D-480F-1DD1-83E163D3F95B}"/>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58" name="Straight Connector 57">
              <a:extLst>
                <a:ext uri="{FF2B5EF4-FFF2-40B4-BE49-F238E27FC236}">
                  <a16:creationId xmlns:a16="http://schemas.microsoft.com/office/drawing/2014/main" id="{6F886D5D-69A3-6C5A-883A-66C59E80F7B6}"/>
                </a:ext>
              </a:extLst>
            </p:cNvPr>
            <p:cNvCxnSpPr>
              <a:cxnSpLocks/>
            </p:cNvCxnSpPr>
            <p:nvPr/>
          </p:nvCxnSpPr>
          <p:spPr>
            <a:xfrm flipV="1">
              <a:off x="4213632"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59" name="Straight Connector 58">
              <a:extLst>
                <a:ext uri="{FF2B5EF4-FFF2-40B4-BE49-F238E27FC236}">
                  <a16:creationId xmlns:a16="http://schemas.microsoft.com/office/drawing/2014/main" id="{25AE6CDC-9C39-3999-D757-4DDCE79848A8}"/>
                </a:ext>
              </a:extLst>
            </p:cNvPr>
            <p:cNvCxnSpPr>
              <a:cxnSpLocks/>
            </p:cNvCxnSpPr>
            <p:nvPr/>
          </p:nvCxnSpPr>
          <p:spPr>
            <a:xfrm flipV="1">
              <a:off x="2437345"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0" name="Straight Connector 59">
              <a:extLst>
                <a:ext uri="{FF2B5EF4-FFF2-40B4-BE49-F238E27FC236}">
                  <a16:creationId xmlns:a16="http://schemas.microsoft.com/office/drawing/2014/main" id="{0734F090-447D-8BDF-1FDE-45E752D6547C}"/>
                </a:ext>
              </a:extLst>
            </p:cNvPr>
            <p:cNvCxnSpPr>
              <a:cxnSpLocks/>
            </p:cNvCxnSpPr>
            <p:nvPr/>
          </p:nvCxnSpPr>
          <p:spPr>
            <a:xfrm flipV="1">
              <a:off x="5889459"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1" name="Straight Connector 60">
              <a:extLst>
                <a:ext uri="{FF2B5EF4-FFF2-40B4-BE49-F238E27FC236}">
                  <a16:creationId xmlns:a16="http://schemas.microsoft.com/office/drawing/2014/main" id="{BBAE3480-52B4-3359-01B3-CFB25AC20C3D}"/>
                </a:ext>
              </a:extLst>
            </p:cNvPr>
            <p:cNvCxnSpPr>
              <a:cxnSpLocks/>
            </p:cNvCxnSpPr>
            <p:nvPr/>
          </p:nvCxnSpPr>
          <p:spPr>
            <a:xfrm flipV="1">
              <a:off x="1329784"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2" name="Straight Connector 61">
              <a:extLst>
                <a:ext uri="{FF2B5EF4-FFF2-40B4-BE49-F238E27FC236}">
                  <a16:creationId xmlns:a16="http://schemas.microsoft.com/office/drawing/2014/main" id="{C4AAFD17-34ED-B6AB-3E38-8D67D4ACC662}"/>
                </a:ext>
              </a:extLst>
            </p:cNvPr>
            <p:cNvCxnSpPr>
              <a:cxnSpLocks/>
            </p:cNvCxnSpPr>
            <p:nvPr/>
          </p:nvCxnSpPr>
          <p:spPr>
            <a:xfrm flipV="1">
              <a:off x="1698971"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3" name="Straight Connector 62">
              <a:extLst>
                <a:ext uri="{FF2B5EF4-FFF2-40B4-BE49-F238E27FC236}">
                  <a16:creationId xmlns:a16="http://schemas.microsoft.com/office/drawing/2014/main" id="{CC0E5D1A-281E-3617-6E14-8184DC513254}"/>
                </a:ext>
              </a:extLst>
            </p:cNvPr>
            <p:cNvCxnSpPr>
              <a:cxnSpLocks/>
            </p:cNvCxnSpPr>
            <p:nvPr/>
          </p:nvCxnSpPr>
          <p:spPr>
            <a:xfrm flipV="1">
              <a:off x="2068158"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4" name="Straight Connector 63">
              <a:extLst>
                <a:ext uri="{FF2B5EF4-FFF2-40B4-BE49-F238E27FC236}">
                  <a16:creationId xmlns:a16="http://schemas.microsoft.com/office/drawing/2014/main" id="{43FA1836-7C37-DD1B-414C-621F902DA8E2}"/>
                </a:ext>
              </a:extLst>
            </p:cNvPr>
            <p:cNvCxnSpPr>
              <a:cxnSpLocks/>
            </p:cNvCxnSpPr>
            <p:nvPr/>
          </p:nvCxnSpPr>
          <p:spPr>
            <a:xfrm flipV="1">
              <a:off x="2806532"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5" name="Straight Connector 64">
              <a:extLst>
                <a:ext uri="{FF2B5EF4-FFF2-40B4-BE49-F238E27FC236}">
                  <a16:creationId xmlns:a16="http://schemas.microsoft.com/office/drawing/2014/main" id="{A4D4326E-AF2D-F509-3AA9-C5DF55C2D0D7}"/>
                </a:ext>
              </a:extLst>
            </p:cNvPr>
            <p:cNvCxnSpPr>
              <a:cxnSpLocks/>
            </p:cNvCxnSpPr>
            <p:nvPr/>
          </p:nvCxnSpPr>
          <p:spPr>
            <a:xfrm flipV="1">
              <a:off x="3175720"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6" name="Straight Connector 65">
              <a:extLst>
                <a:ext uri="{FF2B5EF4-FFF2-40B4-BE49-F238E27FC236}">
                  <a16:creationId xmlns:a16="http://schemas.microsoft.com/office/drawing/2014/main" id="{074E7E56-0423-6903-05BA-B520009FD684}"/>
                </a:ext>
              </a:extLst>
            </p:cNvPr>
            <p:cNvCxnSpPr>
              <a:cxnSpLocks/>
            </p:cNvCxnSpPr>
            <p:nvPr/>
          </p:nvCxnSpPr>
          <p:spPr>
            <a:xfrm flipV="1">
              <a:off x="4575140"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7" name="Straight Connector 66">
              <a:extLst>
                <a:ext uri="{FF2B5EF4-FFF2-40B4-BE49-F238E27FC236}">
                  <a16:creationId xmlns:a16="http://schemas.microsoft.com/office/drawing/2014/main" id="{AD98A3D9-7667-EA92-2E55-16731960DCF4}"/>
                </a:ext>
              </a:extLst>
            </p:cNvPr>
            <p:cNvCxnSpPr>
              <a:cxnSpLocks/>
            </p:cNvCxnSpPr>
            <p:nvPr/>
          </p:nvCxnSpPr>
          <p:spPr>
            <a:xfrm flipV="1">
              <a:off x="6241967" y="3846563"/>
              <a:ext cx="0" cy="450618"/>
            </a:xfrm>
            <a:prstGeom prst="line">
              <a:avLst/>
            </a:prstGeom>
            <a:noFill/>
            <a:ln w="6350" cap="flat" cmpd="sng" algn="ctr">
              <a:solidFill>
                <a:srgbClr val="FFFFFF"/>
              </a:solidFill>
              <a:prstDash val="dash"/>
              <a:headEnd type="none" w="lg" len="med"/>
              <a:tailEnd type="triangle" w="med" len="med"/>
            </a:ln>
            <a:effectLst/>
          </p:spPr>
        </p:cxnSp>
      </p:grpSp>
      <p:grpSp>
        <p:nvGrpSpPr>
          <p:cNvPr id="68" name="Group 67">
            <a:extLst>
              <a:ext uri="{FF2B5EF4-FFF2-40B4-BE49-F238E27FC236}">
                <a16:creationId xmlns:a16="http://schemas.microsoft.com/office/drawing/2014/main" id="{EE517B6F-EA7F-0CE0-CEB7-C3898A525AC2}"/>
              </a:ext>
            </a:extLst>
          </p:cNvPr>
          <p:cNvGrpSpPr/>
          <p:nvPr/>
        </p:nvGrpSpPr>
        <p:grpSpPr>
          <a:xfrm>
            <a:off x="1051579" y="5368870"/>
            <a:ext cx="5689421" cy="594511"/>
            <a:chOff x="1180024" y="4453110"/>
            <a:chExt cx="5689421" cy="594511"/>
          </a:xfrm>
        </p:grpSpPr>
        <p:grpSp>
          <p:nvGrpSpPr>
            <p:cNvPr id="69" name="Group 68">
              <a:extLst>
                <a:ext uri="{FF2B5EF4-FFF2-40B4-BE49-F238E27FC236}">
                  <a16:creationId xmlns:a16="http://schemas.microsoft.com/office/drawing/2014/main" id="{6C2A8DBF-C79B-0577-DA88-FFB7F3058C4D}"/>
                </a:ext>
              </a:extLst>
            </p:cNvPr>
            <p:cNvGrpSpPr/>
            <p:nvPr/>
          </p:nvGrpSpPr>
          <p:grpSpPr>
            <a:xfrm>
              <a:off x="4046551" y="4453110"/>
              <a:ext cx="688580" cy="342450"/>
              <a:chOff x="3429012" y="4362864"/>
              <a:chExt cx="688580" cy="342450"/>
            </a:xfrm>
          </p:grpSpPr>
          <p:pic>
            <p:nvPicPr>
              <p:cNvPr id="83" name="Picture 82">
                <a:extLst>
                  <a:ext uri="{FF2B5EF4-FFF2-40B4-BE49-F238E27FC236}">
                    <a16:creationId xmlns:a16="http://schemas.microsoft.com/office/drawing/2014/main" id="{AF88BA20-23FB-0143-959C-FA3FBF76A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84" name="Picture 83">
                <a:extLst>
                  <a:ext uri="{FF2B5EF4-FFF2-40B4-BE49-F238E27FC236}">
                    <a16:creationId xmlns:a16="http://schemas.microsoft.com/office/drawing/2014/main" id="{78914E15-6298-3C4D-D49D-DD45DECF8E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70" name="TextBox 69">
              <a:extLst>
                <a:ext uri="{FF2B5EF4-FFF2-40B4-BE49-F238E27FC236}">
                  <a16:creationId xmlns:a16="http://schemas.microsoft.com/office/drawing/2014/main" id="{747253C1-3EF1-8413-6899-F64129018D58}"/>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71" name="Group 70">
              <a:extLst>
                <a:ext uri="{FF2B5EF4-FFF2-40B4-BE49-F238E27FC236}">
                  <a16:creationId xmlns:a16="http://schemas.microsoft.com/office/drawing/2014/main" id="{AE60A6A8-2A54-2B26-466F-CFB00BC5D5E3}"/>
                </a:ext>
              </a:extLst>
            </p:cNvPr>
            <p:cNvGrpSpPr/>
            <p:nvPr/>
          </p:nvGrpSpPr>
          <p:grpSpPr>
            <a:xfrm>
              <a:off x="5753092" y="4481948"/>
              <a:ext cx="635018" cy="284774"/>
              <a:chOff x="4185198" y="4391702"/>
              <a:chExt cx="635018" cy="284774"/>
            </a:xfrm>
          </p:grpSpPr>
          <p:pic>
            <p:nvPicPr>
              <p:cNvPr id="81" name="Picture 80">
                <a:extLst>
                  <a:ext uri="{FF2B5EF4-FFF2-40B4-BE49-F238E27FC236}">
                    <a16:creationId xmlns:a16="http://schemas.microsoft.com/office/drawing/2014/main" id="{513953CC-15A4-07B9-E712-6F0075C7DC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82" name="Picture 81">
                <a:extLst>
                  <a:ext uri="{FF2B5EF4-FFF2-40B4-BE49-F238E27FC236}">
                    <a16:creationId xmlns:a16="http://schemas.microsoft.com/office/drawing/2014/main" id="{DDF4601D-81FC-051F-4ECE-8B6C69DE4F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72" name="TextBox 71">
              <a:extLst>
                <a:ext uri="{FF2B5EF4-FFF2-40B4-BE49-F238E27FC236}">
                  <a16:creationId xmlns:a16="http://schemas.microsoft.com/office/drawing/2014/main" id="{2E03592C-7E76-8217-B5B7-5F834D6D99B8}"/>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73" name="TextBox 72">
              <a:extLst>
                <a:ext uri="{FF2B5EF4-FFF2-40B4-BE49-F238E27FC236}">
                  <a16:creationId xmlns:a16="http://schemas.microsoft.com/office/drawing/2014/main" id="{9834E4F4-405F-0351-5E70-6E339FC9F6F2}"/>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74" name="Group 73">
              <a:extLst>
                <a:ext uri="{FF2B5EF4-FFF2-40B4-BE49-F238E27FC236}">
                  <a16:creationId xmlns:a16="http://schemas.microsoft.com/office/drawing/2014/main" id="{E24257B1-1636-248F-2810-7DE0547F413C}"/>
                </a:ext>
              </a:extLst>
            </p:cNvPr>
            <p:cNvGrpSpPr/>
            <p:nvPr/>
          </p:nvGrpSpPr>
          <p:grpSpPr>
            <a:xfrm>
              <a:off x="1180024" y="4453110"/>
              <a:ext cx="2148416" cy="342450"/>
              <a:chOff x="1212990" y="4362864"/>
              <a:chExt cx="2148416" cy="342450"/>
            </a:xfrm>
          </p:grpSpPr>
          <p:pic>
            <p:nvPicPr>
              <p:cNvPr id="75" name="Picture 74" descr="Icon&#10;&#10;Description automatically generated">
                <a:extLst>
                  <a:ext uri="{FF2B5EF4-FFF2-40B4-BE49-F238E27FC236}">
                    <a16:creationId xmlns:a16="http://schemas.microsoft.com/office/drawing/2014/main" id="{DBBE4C99-0332-5F1F-844E-45E2E919D5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76" name="Picture 75" descr="Icon&#10;&#10;Description automatically generated">
                <a:extLst>
                  <a:ext uri="{FF2B5EF4-FFF2-40B4-BE49-F238E27FC236}">
                    <a16:creationId xmlns:a16="http://schemas.microsoft.com/office/drawing/2014/main" id="{ADA3EC7E-2954-214E-860B-86DB8A1059B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77" name="Picture 76" descr="Icon&#10;&#10;Description automatically generated">
                <a:extLst>
                  <a:ext uri="{FF2B5EF4-FFF2-40B4-BE49-F238E27FC236}">
                    <a16:creationId xmlns:a16="http://schemas.microsoft.com/office/drawing/2014/main" id="{47AD4734-829F-7602-C1DD-A6FB518D62B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78" name="Picture 77" descr="Icon&#10;&#10;Description automatically generated">
                <a:extLst>
                  <a:ext uri="{FF2B5EF4-FFF2-40B4-BE49-F238E27FC236}">
                    <a16:creationId xmlns:a16="http://schemas.microsoft.com/office/drawing/2014/main" id="{FA506302-3C6F-3083-D84E-B71A904A032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79" name="Picture 78" descr="Icon&#10;&#10;Description automatically generated">
                <a:extLst>
                  <a:ext uri="{FF2B5EF4-FFF2-40B4-BE49-F238E27FC236}">
                    <a16:creationId xmlns:a16="http://schemas.microsoft.com/office/drawing/2014/main" id="{3788C5D7-D0FF-685C-8674-23BA1014D64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80" name="Picture 79" descr="Icon&#10;&#10;Description automatically generated">
                <a:extLst>
                  <a:ext uri="{FF2B5EF4-FFF2-40B4-BE49-F238E27FC236}">
                    <a16:creationId xmlns:a16="http://schemas.microsoft.com/office/drawing/2014/main" id="{2093778E-8055-EB9E-FF95-AFEE447E85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grpSp>
        <p:nvGrpSpPr>
          <p:cNvPr id="192" name="Group 191">
            <a:extLst>
              <a:ext uri="{FF2B5EF4-FFF2-40B4-BE49-F238E27FC236}">
                <a16:creationId xmlns:a16="http://schemas.microsoft.com/office/drawing/2014/main" id="{157B8DF7-A44D-DAEE-52BF-6FFBB4EF3081}"/>
              </a:ext>
            </a:extLst>
          </p:cNvPr>
          <p:cNvGrpSpPr/>
          <p:nvPr/>
        </p:nvGrpSpPr>
        <p:grpSpPr>
          <a:xfrm>
            <a:off x="1152487" y="4409343"/>
            <a:ext cx="5378893" cy="312339"/>
            <a:chOff x="1907814" y="-1740083"/>
            <a:chExt cx="19579799" cy="1209834"/>
          </a:xfrm>
          <a:solidFill>
            <a:srgbClr val="003E74"/>
          </a:solidFill>
        </p:grpSpPr>
        <p:grpSp>
          <p:nvGrpSpPr>
            <p:cNvPr id="193" name="Group 192">
              <a:extLst>
                <a:ext uri="{FF2B5EF4-FFF2-40B4-BE49-F238E27FC236}">
                  <a16:creationId xmlns:a16="http://schemas.microsoft.com/office/drawing/2014/main" id="{B78A8861-86FF-7F4D-838F-C140C5541606}"/>
                </a:ext>
              </a:extLst>
            </p:cNvPr>
            <p:cNvGrpSpPr/>
            <p:nvPr/>
          </p:nvGrpSpPr>
          <p:grpSpPr>
            <a:xfrm>
              <a:off x="1907814" y="-1373653"/>
              <a:ext cx="123063" cy="518339"/>
              <a:chOff x="1907814" y="-1373653"/>
              <a:chExt cx="123063" cy="518339"/>
            </a:xfrm>
            <a:grpFill/>
          </p:grpSpPr>
          <p:sp>
            <p:nvSpPr>
              <p:cNvPr id="295" name="TextBox 294">
                <a:extLst>
                  <a:ext uri="{FF2B5EF4-FFF2-40B4-BE49-F238E27FC236}">
                    <a16:creationId xmlns:a16="http://schemas.microsoft.com/office/drawing/2014/main" id="{C4302B29-D62E-EE15-DAF3-A53C77439065}"/>
                  </a:ext>
                </a:extLst>
              </p:cNvPr>
              <p:cNvSpPr txBox="1"/>
              <p:nvPr/>
            </p:nvSpPr>
            <p:spPr>
              <a:xfrm>
                <a:off x="1907814" y="-1373653"/>
                <a:ext cx="123063" cy="17548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6" name="TextBox 295">
                <a:extLst>
                  <a:ext uri="{FF2B5EF4-FFF2-40B4-BE49-F238E27FC236}">
                    <a16:creationId xmlns:a16="http://schemas.microsoft.com/office/drawing/2014/main" id="{8201601E-1841-7458-A3FE-16A4783B85DE}"/>
                  </a:ext>
                </a:extLst>
              </p:cNvPr>
              <p:cNvSpPr txBox="1"/>
              <p:nvPr/>
            </p:nvSpPr>
            <p:spPr>
              <a:xfrm>
                <a:off x="1946486" y="-963418"/>
                <a:ext cx="45719" cy="108104"/>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4" name="Group 193">
              <a:extLst>
                <a:ext uri="{FF2B5EF4-FFF2-40B4-BE49-F238E27FC236}">
                  <a16:creationId xmlns:a16="http://schemas.microsoft.com/office/drawing/2014/main" id="{1F9446F7-8F8A-3600-1B51-DF13B84ABD98}"/>
                </a:ext>
              </a:extLst>
            </p:cNvPr>
            <p:cNvGrpSpPr/>
            <p:nvPr/>
          </p:nvGrpSpPr>
          <p:grpSpPr>
            <a:xfrm>
              <a:off x="2391862" y="-1453368"/>
              <a:ext cx="178966" cy="903010"/>
              <a:chOff x="2391862" y="-1453368"/>
              <a:chExt cx="178966" cy="903010"/>
            </a:xfrm>
            <a:grpFill/>
          </p:grpSpPr>
          <p:sp>
            <p:nvSpPr>
              <p:cNvPr id="292" name="TextBox 291">
                <a:extLst>
                  <a:ext uri="{FF2B5EF4-FFF2-40B4-BE49-F238E27FC236}">
                    <a16:creationId xmlns:a16="http://schemas.microsoft.com/office/drawing/2014/main" id="{B3549A4B-3453-5DF2-1590-DB4E5979CD78}"/>
                  </a:ext>
                </a:extLst>
              </p:cNvPr>
              <p:cNvSpPr txBox="1"/>
              <p:nvPr/>
            </p:nvSpPr>
            <p:spPr>
              <a:xfrm>
                <a:off x="2391862" y="-145336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3" name="TextBox 292">
                <a:extLst>
                  <a:ext uri="{FF2B5EF4-FFF2-40B4-BE49-F238E27FC236}">
                    <a16:creationId xmlns:a16="http://schemas.microsoft.com/office/drawing/2014/main" id="{D391B89D-66D0-D5CE-3A89-102ED2A8EB33}"/>
                  </a:ext>
                </a:extLst>
              </p:cNvPr>
              <p:cNvSpPr txBox="1"/>
              <p:nvPr/>
            </p:nvSpPr>
            <p:spPr>
              <a:xfrm>
                <a:off x="2441623" y="-1043161"/>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4" name="TextBox 293">
                <a:extLst>
                  <a:ext uri="{FF2B5EF4-FFF2-40B4-BE49-F238E27FC236}">
                    <a16:creationId xmlns:a16="http://schemas.microsoft.com/office/drawing/2014/main" id="{DA199775-A735-E54D-C2AD-F2CEFC6CA9DF}"/>
                  </a:ext>
                </a:extLst>
              </p:cNvPr>
              <p:cNvSpPr txBox="1"/>
              <p:nvPr/>
            </p:nvSpPr>
            <p:spPr>
              <a:xfrm>
                <a:off x="2441623" y="-663643"/>
                <a:ext cx="79445" cy="113285"/>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5" name="Group 194">
              <a:extLst>
                <a:ext uri="{FF2B5EF4-FFF2-40B4-BE49-F238E27FC236}">
                  <a16:creationId xmlns:a16="http://schemas.microsoft.com/office/drawing/2014/main" id="{AEB8DD8C-8BB7-38DE-3482-FCD894901116}"/>
                </a:ext>
              </a:extLst>
            </p:cNvPr>
            <p:cNvGrpSpPr/>
            <p:nvPr/>
          </p:nvGrpSpPr>
          <p:grpSpPr>
            <a:xfrm>
              <a:off x="2881002" y="-1555893"/>
              <a:ext cx="178966" cy="933359"/>
              <a:chOff x="2391862" y="-1453368"/>
              <a:chExt cx="178966" cy="933359"/>
            </a:xfrm>
            <a:grpFill/>
          </p:grpSpPr>
          <p:sp>
            <p:nvSpPr>
              <p:cNvPr id="289" name="TextBox 288">
                <a:extLst>
                  <a:ext uri="{FF2B5EF4-FFF2-40B4-BE49-F238E27FC236}">
                    <a16:creationId xmlns:a16="http://schemas.microsoft.com/office/drawing/2014/main" id="{1F7A17EC-704D-2763-D0BE-9E90E369095A}"/>
                  </a:ext>
                </a:extLst>
              </p:cNvPr>
              <p:cNvSpPr txBox="1"/>
              <p:nvPr/>
            </p:nvSpPr>
            <p:spPr>
              <a:xfrm>
                <a:off x="2391862" y="-145336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0" name="TextBox 289">
                <a:extLst>
                  <a:ext uri="{FF2B5EF4-FFF2-40B4-BE49-F238E27FC236}">
                    <a16:creationId xmlns:a16="http://schemas.microsoft.com/office/drawing/2014/main" id="{B297E2C7-C34C-D7F7-E27B-2B6703BB82A9}"/>
                  </a:ext>
                </a:extLst>
              </p:cNvPr>
              <p:cNvSpPr txBox="1"/>
              <p:nvPr/>
            </p:nvSpPr>
            <p:spPr>
              <a:xfrm>
                <a:off x="2441623" y="-1043161"/>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1" name="TextBox 290">
                <a:extLst>
                  <a:ext uri="{FF2B5EF4-FFF2-40B4-BE49-F238E27FC236}">
                    <a16:creationId xmlns:a16="http://schemas.microsoft.com/office/drawing/2014/main" id="{FC41EB96-27CD-8CC5-E1E8-6C41FB2FA5DB}"/>
                  </a:ext>
                </a:extLst>
              </p:cNvPr>
              <p:cNvSpPr txBox="1"/>
              <p:nvPr/>
            </p:nvSpPr>
            <p:spPr>
              <a:xfrm>
                <a:off x="2491383" y="-633294"/>
                <a:ext cx="79445" cy="113285"/>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6" name="Group 195">
              <a:extLst>
                <a:ext uri="{FF2B5EF4-FFF2-40B4-BE49-F238E27FC236}">
                  <a16:creationId xmlns:a16="http://schemas.microsoft.com/office/drawing/2014/main" id="{AFC9211F-F9A4-8D4B-F35A-60644F970CBB}"/>
                </a:ext>
              </a:extLst>
            </p:cNvPr>
            <p:cNvGrpSpPr/>
            <p:nvPr/>
          </p:nvGrpSpPr>
          <p:grpSpPr>
            <a:xfrm>
              <a:off x="3386424" y="-1703506"/>
              <a:ext cx="178966" cy="605008"/>
              <a:chOff x="2391862" y="-1803178"/>
              <a:chExt cx="178966" cy="605008"/>
            </a:xfrm>
            <a:grpFill/>
          </p:grpSpPr>
          <p:sp>
            <p:nvSpPr>
              <p:cNvPr id="287" name="TextBox 286">
                <a:extLst>
                  <a:ext uri="{FF2B5EF4-FFF2-40B4-BE49-F238E27FC236}">
                    <a16:creationId xmlns:a16="http://schemas.microsoft.com/office/drawing/2014/main" id="{9126EAFC-7DD2-85C3-9834-8325DBE91B32}"/>
                  </a:ext>
                </a:extLst>
              </p:cNvPr>
              <p:cNvSpPr txBox="1"/>
              <p:nvPr/>
            </p:nvSpPr>
            <p:spPr>
              <a:xfrm>
                <a:off x="2391862" y="-145336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8" name="TextBox 287">
                <a:extLst>
                  <a:ext uri="{FF2B5EF4-FFF2-40B4-BE49-F238E27FC236}">
                    <a16:creationId xmlns:a16="http://schemas.microsoft.com/office/drawing/2014/main" id="{FF6825FA-7A92-F4D8-E237-9C3E911B87C3}"/>
                  </a:ext>
                </a:extLst>
              </p:cNvPr>
              <p:cNvSpPr txBox="1"/>
              <p:nvPr/>
            </p:nvSpPr>
            <p:spPr>
              <a:xfrm>
                <a:off x="2440849" y="-1803178"/>
                <a:ext cx="93879" cy="22198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7" name="Group 196">
              <a:extLst>
                <a:ext uri="{FF2B5EF4-FFF2-40B4-BE49-F238E27FC236}">
                  <a16:creationId xmlns:a16="http://schemas.microsoft.com/office/drawing/2014/main" id="{809087C5-C077-4970-DA41-28F63B32400B}"/>
                </a:ext>
              </a:extLst>
            </p:cNvPr>
            <p:cNvGrpSpPr/>
            <p:nvPr/>
          </p:nvGrpSpPr>
          <p:grpSpPr>
            <a:xfrm>
              <a:off x="3891846" y="-1730401"/>
              <a:ext cx="178966" cy="647123"/>
              <a:chOff x="2386412" y="-1830073"/>
              <a:chExt cx="178966" cy="647123"/>
            </a:xfrm>
            <a:grpFill/>
          </p:grpSpPr>
          <p:sp>
            <p:nvSpPr>
              <p:cNvPr id="285" name="TextBox 284">
                <a:extLst>
                  <a:ext uri="{FF2B5EF4-FFF2-40B4-BE49-F238E27FC236}">
                    <a16:creationId xmlns:a16="http://schemas.microsoft.com/office/drawing/2014/main" id="{E280C1DA-A398-0269-B8E1-C0D703023F9B}"/>
                  </a:ext>
                </a:extLst>
              </p:cNvPr>
              <p:cNvSpPr txBox="1"/>
              <p:nvPr/>
            </p:nvSpPr>
            <p:spPr>
              <a:xfrm>
                <a:off x="2386412" y="-143814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6" name="TextBox 285">
                <a:extLst>
                  <a:ext uri="{FF2B5EF4-FFF2-40B4-BE49-F238E27FC236}">
                    <a16:creationId xmlns:a16="http://schemas.microsoft.com/office/drawing/2014/main" id="{9F6F8D2F-DAF2-BDBA-DDEA-43FDF6A61AF0}"/>
                  </a:ext>
                </a:extLst>
              </p:cNvPr>
              <p:cNvSpPr txBox="1"/>
              <p:nvPr/>
            </p:nvSpPr>
            <p:spPr>
              <a:xfrm>
                <a:off x="2423609" y="-1830073"/>
                <a:ext cx="115472" cy="27303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w="28575">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sp>
          <p:nvSpPr>
            <p:cNvPr id="198" name="TextBox 197">
              <a:extLst>
                <a:ext uri="{FF2B5EF4-FFF2-40B4-BE49-F238E27FC236}">
                  <a16:creationId xmlns:a16="http://schemas.microsoft.com/office/drawing/2014/main" id="{008296BC-ABE7-AB18-FB8A-C43160EE9846}"/>
                </a:ext>
              </a:extLst>
            </p:cNvPr>
            <p:cNvSpPr txBox="1"/>
            <p:nvPr/>
          </p:nvSpPr>
          <p:spPr>
            <a:xfrm>
              <a:off x="4070812" y="-855314"/>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199" name="TextBox 198">
              <a:extLst>
                <a:ext uri="{FF2B5EF4-FFF2-40B4-BE49-F238E27FC236}">
                  <a16:creationId xmlns:a16="http://schemas.microsoft.com/office/drawing/2014/main" id="{DA05B3E9-A0ED-3EF7-E613-7082CD00C309}"/>
                </a:ext>
              </a:extLst>
            </p:cNvPr>
            <p:cNvSpPr txBox="1"/>
            <p:nvPr/>
          </p:nvSpPr>
          <p:spPr>
            <a:xfrm>
              <a:off x="4444325" y="-1148517"/>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00" name="TextBox 199">
              <a:extLst>
                <a:ext uri="{FF2B5EF4-FFF2-40B4-BE49-F238E27FC236}">
                  <a16:creationId xmlns:a16="http://schemas.microsoft.com/office/drawing/2014/main" id="{E7A44804-D0F5-91C2-BA1E-A9C7AA69EDAE}"/>
                </a:ext>
              </a:extLst>
            </p:cNvPr>
            <p:cNvSpPr txBox="1"/>
            <p:nvPr/>
          </p:nvSpPr>
          <p:spPr>
            <a:xfrm>
              <a:off x="4406201" y="-1541544"/>
              <a:ext cx="178966" cy="21593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1" name="TextBox 200">
              <a:extLst>
                <a:ext uri="{FF2B5EF4-FFF2-40B4-BE49-F238E27FC236}">
                  <a16:creationId xmlns:a16="http://schemas.microsoft.com/office/drawing/2014/main" id="{C39990E7-F9EA-F5CD-32D5-6B30843FC3B7}"/>
                </a:ext>
              </a:extLst>
            </p:cNvPr>
            <p:cNvSpPr txBox="1"/>
            <p:nvPr/>
          </p:nvSpPr>
          <p:spPr>
            <a:xfrm>
              <a:off x="4891858" y="-1471239"/>
              <a:ext cx="210523" cy="28572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2" name="TextBox 201">
              <a:extLst>
                <a:ext uri="{FF2B5EF4-FFF2-40B4-BE49-F238E27FC236}">
                  <a16:creationId xmlns:a16="http://schemas.microsoft.com/office/drawing/2014/main" id="{D2A5E825-D299-506D-FC85-FE1D923637FF}"/>
                </a:ext>
              </a:extLst>
            </p:cNvPr>
            <p:cNvSpPr txBox="1"/>
            <p:nvPr/>
          </p:nvSpPr>
          <p:spPr>
            <a:xfrm>
              <a:off x="4908104" y="-1014728"/>
              <a:ext cx="126396" cy="15250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3" name="TextBox 202">
              <a:extLst>
                <a:ext uri="{FF2B5EF4-FFF2-40B4-BE49-F238E27FC236}">
                  <a16:creationId xmlns:a16="http://schemas.microsoft.com/office/drawing/2014/main" id="{A14BF910-2E12-3C09-CCCB-154985D75D84}"/>
                </a:ext>
              </a:extLst>
            </p:cNvPr>
            <p:cNvSpPr txBox="1"/>
            <p:nvPr/>
          </p:nvSpPr>
          <p:spPr>
            <a:xfrm>
              <a:off x="5418835" y="-985617"/>
              <a:ext cx="126396" cy="15250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4" name="TextBox 203">
              <a:extLst>
                <a:ext uri="{FF2B5EF4-FFF2-40B4-BE49-F238E27FC236}">
                  <a16:creationId xmlns:a16="http://schemas.microsoft.com/office/drawing/2014/main" id="{54134171-C4D4-A43C-D51E-F6D5A83E2A32}"/>
                </a:ext>
              </a:extLst>
            </p:cNvPr>
            <p:cNvSpPr txBox="1"/>
            <p:nvPr/>
          </p:nvSpPr>
          <p:spPr>
            <a:xfrm>
              <a:off x="5160567" y="-669374"/>
              <a:ext cx="93444" cy="112744"/>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5" name="TextBox 204">
              <a:extLst>
                <a:ext uri="{FF2B5EF4-FFF2-40B4-BE49-F238E27FC236}">
                  <a16:creationId xmlns:a16="http://schemas.microsoft.com/office/drawing/2014/main" id="{EC41299A-B132-DD92-74F0-F6611A8C6705}"/>
                </a:ext>
              </a:extLst>
            </p:cNvPr>
            <p:cNvSpPr txBox="1"/>
            <p:nvPr/>
          </p:nvSpPr>
          <p:spPr>
            <a:xfrm>
              <a:off x="5680995" y="-669374"/>
              <a:ext cx="115309" cy="139125"/>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6" name="TextBox 205">
              <a:extLst>
                <a:ext uri="{FF2B5EF4-FFF2-40B4-BE49-F238E27FC236}">
                  <a16:creationId xmlns:a16="http://schemas.microsoft.com/office/drawing/2014/main" id="{332663F1-33FF-3F02-598D-F86D3ECE7ACE}"/>
                </a:ext>
              </a:extLst>
            </p:cNvPr>
            <p:cNvSpPr txBox="1"/>
            <p:nvPr/>
          </p:nvSpPr>
          <p:spPr>
            <a:xfrm>
              <a:off x="6228863" y="-669374"/>
              <a:ext cx="93444" cy="112744"/>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7" name="TextBox 206">
              <a:extLst>
                <a:ext uri="{FF2B5EF4-FFF2-40B4-BE49-F238E27FC236}">
                  <a16:creationId xmlns:a16="http://schemas.microsoft.com/office/drawing/2014/main" id="{175AAA85-AEC1-94BC-7A56-E1EFF7C6AE45}"/>
                </a:ext>
              </a:extLst>
            </p:cNvPr>
            <p:cNvSpPr txBox="1"/>
            <p:nvPr/>
          </p:nvSpPr>
          <p:spPr>
            <a:xfrm>
              <a:off x="5957887" y="-995768"/>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08" name="TextBox 207">
              <a:extLst>
                <a:ext uri="{FF2B5EF4-FFF2-40B4-BE49-F238E27FC236}">
                  <a16:creationId xmlns:a16="http://schemas.microsoft.com/office/drawing/2014/main" id="{FFBE0FC4-FD5F-7654-08E1-D174FB77CB00}"/>
                </a:ext>
              </a:extLst>
            </p:cNvPr>
            <p:cNvSpPr txBox="1"/>
            <p:nvPr/>
          </p:nvSpPr>
          <p:spPr>
            <a:xfrm>
              <a:off x="5442024" y="-1422482"/>
              <a:ext cx="115472" cy="27303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w="28575">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9" name="TextBox 208">
              <a:extLst>
                <a:ext uri="{FF2B5EF4-FFF2-40B4-BE49-F238E27FC236}">
                  <a16:creationId xmlns:a16="http://schemas.microsoft.com/office/drawing/2014/main" id="{0B26C81C-BDD4-E818-301D-67CB57491967}"/>
                </a:ext>
              </a:extLst>
            </p:cNvPr>
            <p:cNvSpPr txBox="1"/>
            <p:nvPr/>
          </p:nvSpPr>
          <p:spPr>
            <a:xfrm>
              <a:off x="5957887" y="-1364994"/>
              <a:ext cx="92646" cy="164793"/>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0" name="TextBox 209">
              <a:extLst>
                <a:ext uri="{FF2B5EF4-FFF2-40B4-BE49-F238E27FC236}">
                  <a16:creationId xmlns:a16="http://schemas.microsoft.com/office/drawing/2014/main" id="{F2298E33-C1A5-1FE4-C392-4855472E7084}"/>
                </a:ext>
              </a:extLst>
            </p:cNvPr>
            <p:cNvSpPr txBox="1"/>
            <p:nvPr/>
          </p:nvSpPr>
          <p:spPr>
            <a:xfrm>
              <a:off x="6449987" y="-1090515"/>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1" name="TextBox 210">
              <a:extLst>
                <a:ext uri="{FF2B5EF4-FFF2-40B4-BE49-F238E27FC236}">
                  <a16:creationId xmlns:a16="http://schemas.microsoft.com/office/drawing/2014/main" id="{2C58AF12-01A5-1273-F4F3-135247531A5D}"/>
                </a:ext>
              </a:extLst>
            </p:cNvPr>
            <p:cNvSpPr txBox="1"/>
            <p:nvPr/>
          </p:nvSpPr>
          <p:spPr>
            <a:xfrm>
              <a:off x="6468458" y="-1399813"/>
              <a:ext cx="92646" cy="164793"/>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2" name="TextBox 211">
              <a:extLst>
                <a:ext uri="{FF2B5EF4-FFF2-40B4-BE49-F238E27FC236}">
                  <a16:creationId xmlns:a16="http://schemas.microsoft.com/office/drawing/2014/main" id="{6DC0E625-BAEB-A9F6-5F2F-9296BED5EF86}"/>
                </a:ext>
              </a:extLst>
            </p:cNvPr>
            <p:cNvSpPr txBox="1"/>
            <p:nvPr/>
          </p:nvSpPr>
          <p:spPr>
            <a:xfrm>
              <a:off x="6949854" y="-117497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3" name="TextBox 212">
              <a:extLst>
                <a:ext uri="{FF2B5EF4-FFF2-40B4-BE49-F238E27FC236}">
                  <a16:creationId xmlns:a16="http://schemas.microsoft.com/office/drawing/2014/main" id="{EA88A840-D604-89DC-6D81-550F87252CCD}"/>
                </a:ext>
              </a:extLst>
            </p:cNvPr>
            <p:cNvSpPr txBox="1"/>
            <p:nvPr/>
          </p:nvSpPr>
          <p:spPr>
            <a:xfrm>
              <a:off x="7452496" y="-1350818"/>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4" name="TextBox 213">
              <a:extLst>
                <a:ext uri="{FF2B5EF4-FFF2-40B4-BE49-F238E27FC236}">
                  <a16:creationId xmlns:a16="http://schemas.microsoft.com/office/drawing/2014/main" id="{7B384011-FD50-881C-503B-12337A080D55}"/>
                </a:ext>
              </a:extLst>
            </p:cNvPr>
            <p:cNvSpPr txBox="1"/>
            <p:nvPr/>
          </p:nvSpPr>
          <p:spPr>
            <a:xfrm>
              <a:off x="7520771" y="-840657"/>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5" name="TextBox 214">
              <a:extLst>
                <a:ext uri="{FF2B5EF4-FFF2-40B4-BE49-F238E27FC236}">
                  <a16:creationId xmlns:a16="http://schemas.microsoft.com/office/drawing/2014/main" id="{5B166028-0D81-FF64-6AB5-4EE6D7BB85D3}"/>
                </a:ext>
              </a:extLst>
            </p:cNvPr>
            <p:cNvSpPr txBox="1"/>
            <p:nvPr/>
          </p:nvSpPr>
          <p:spPr>
            <a:xfrm>
              <a:off x="7473879" y="-1657332"/>
              <a:ext cx="117234" cy="14144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6" name="TextBox 215">
              <a:extLst>
                <a:ext uri="{FF2B5EF4-FFF2-40B4-BE49-F238E27FC236}">
                  <a16:creationId xmlns:a16="http://schemas.microsoft.com/office/drawing/2014/main" id="{207FECBE-32C1-8B49-9E2C-0CA8B99A018A}"/>
                </a:ext>
              </a:extLst>
            </p:cNvPr>
            <p:cNvSpPr txBox="1"/>
            <p:nvPr/>
          </p:nvSpPr>
          <p:spPr>
            <a:xfrm>
              <a:off x="6915995" y="-1565370"/>
              <a:ext cx="213435"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7" name="TextBox 216">
              <a:extLst>
                <a:ext uri="{FF2B5EF4-FFF2-40B4-BE49-F238E27FC236}">
                  <a16:creationId xmlns:a16="http://schemas.microsoft.com/office/drawing/2014/main" id="{93A8885B-2DC1-CA58-7D00-48D38D5863E0}"/>
                </a:ext>
              </a:extLst>
            </p:cNvPr>
            <p:cNvSpPr txBox="1"/>
            <p:nvPr/>
          </p:nvSpPr>
          <p:spPr>
            <a:xfrm>
              <a:off x="8228804" y="-1728758"/>
              <a:ext cx="213435"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8" name="TextBox 217">
              <a:extLst>
                <a:ext uri="{FF2B5EF4-FFF2-40B4-BE49-F238E27FC236}">
                  <a16:creationId xmlns:a16="http://schemas.microsoft.com/office/drawing/2014/main" id="{41734305-6CB2-1BB9-90AF-A2928F698F7C}"/>
                </a:ext>
              </a:extLst>
            </p:cNvPr>
            <p:cNvSpPr txBox="1"/>
            <p:nvPr/>
          </p:nvSpPr>
          <p:spPr>
            <a:xfrm>
              <a:off x="8253256" y="-1150941"/>
              <a:ext cx="171017" cy="20634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9" name="TextBox 218">
              <a:extLst>
                <a:ext uri="{FF2B5EF4-FFF2-40B4-BE49-F238E27FC236}">
                  <a16:creationId xmlns:a16="http://schemas.microsoft.com/office/drawing/2014/main" id="{45304146-07D3-D903-6180-64D6B6FB2AE5}"/>
                </a:ext>
              </a:extLst>
            </p:cNvPr>
            <p:cNvSpPr txBox="1"/>
            <p:nvPr/>
          </p:nvSpPr>
          <p:spPr>
            <a:xfrm>
              <a:off x="8300645" y="-757984"/>
              <a:ext cx="69751" cy="14593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0" name="TextBox 219">
              <a:extLst>
                <a:ext uri="{FF2B5EF4-FFF2-40B4-BE49-F238E27FC236}">
                  <a16:creationId xmlns:a16="http://schemas.microsoft.com/office/drawing/2014/main" id="{C72D72E9-F41A-5DE5-0C84-26828789B710}"/>
                </a:ext>
              </a:extLst>
            </p:cNvPr>
            <p:cNvSpPr txBox="1"/>
            <p:nvPr/>
          </p:nvSpPr>
          <p:spPr>
            <a:xfrm>
              <a:off x="8853420" y="-670363"/>
              <a:ext cx="45719" cy="9565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1" name="TextBox 220">
              <a:extLst>
                <a:ext uri="{FF2B5EF4-FFF2-40B4-BE49-F238E27FC236}">
                  <a16:creationId xmlns:a16="http://schemas.microsoft.com/office/drawing/2014/main" id="{4C419FF2-165B-AC44-6CCE-3CFC28EA33F3}"/>
                </a:ext>
              </a:extLst>
            </p:cNvPr>
            <p:cNvSpPr txBox="1"/>
            <p:nvPr/>
          </p:nvSpPr>
          <p:spPr>
            <a:xfrm>
              <a:off x="8801222" y="-1140207"/>
              <a:ext cx="85708" cy="15254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2" name="TextBox 221">
              <a:extLst>
                <a:ext uri="{FF2B5EF4-FFF2-40B4-BE49-F238E27FC236}">
                  <a16:creationId xmlns:a16="http://schemas.microsoft.com/office/drawing/2014/main" id="{A847807F-EBA3-CA41-1913-3279C3DD03B7}"/>
                </a:ext>
              </a:extLst>
            </p:cNvPr>
            <p:cNvSpPr txBox="1"/>
            <p:nvPr/>
          </p:nvSpPr>
          <p:spPr>
            <a:xfrm>
              <a:off x="8782712" y="-1547814"/>
              <a:ext cx="104218" cy="222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3" name="TextBox 222">
              <a:extLst>
                <a:ext uri="{FF2B5EF4-FFF2-40B4-BE49-F238E27FC236}">
                  <a16:creationId xmlns:a16="http://schemas.microsoft.com/office/drawing/2014/main" id="{2991710A-5F2B-340A-BC38-B71BD98233F9}"/>
                </a:ext>
              </a:extLst>
            </p:cNvPr>
            <p:cNvSpPr txBox="1"/>
            <p:nvPr/>
          </p:nvSpPr>
          <p:spPr>
            <a:xfrm>
              <a:off x="9274455" y="-1036796"/>
              <a:ext cx="144686" cy="17457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24" name="TextBox 223">
              <a:extLst>
                <a:ext uri="{FF2B5EF4-FFF2-40B4-BE49-F238E27FC236}">
                  <a16:creationId xmlns:a16="http://schemas.microsoft.com/office/drawing/2014/main" id="{164D81B3-8C7E-B19D-B1EC-0FFC377C886F}"/>
                </a:ext>
              </a:extLst>
            </p:cNvPr>
            <p:cNvSpPr txBox="1"/>
            <p:nvPr/>
          </p:nvSpPr>
          <p:spPr>
            <a:xfrm>
              <a:off x="9274455" y="-1465190"/>
              <a:ext cx="122448" cy="26106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5" name="TextBox 224">
              <a:extLst>
                <a:ext uri="{FF2B5EF4-FFF2-40B4-BE49-F238E27FC236}">
                  <a16:creationId xmlns:a16="http://schemas.microsoft.com/office/drawing/2014/main" id="{4FE4F4A7-E17D-EFB6-28C2-76D4BEE244D9}"/>
                </a:ext>
              </a:extLst>
            </p:cNvPr>
            <p:cNvSpPr txBox="1"/>
            <p:nvPr/>
          </p:nvSpPr>
          <p:spPr>
            <a:xfrm>
              <a:off x="9805780" y="-673236"/>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26" name="TextBox 225">
              <a:extLst>
                <a:ext uri="{FF2B5EF4-FFF2-40B4-BE49-F238E27FC236}">
                  <a16:creationId xmlns:a16="http://schemas.microsoft.com/office/drawing/2014/main" id="{B7EC5E80-F03C-06D3-B636-87EBB1AA8D5F}"/>
                </a:ext>
              </a:extLst>
            </p:cNvPr>
            <p:cNvSpPr txBox="1"/>
            <p:nvPr/>
          </p:nvSpPr>
          <p:spPr>
            <a:xfrm>
              <a:off x="10791843" y="-1465190"/>
              <a:ext cx="122448" cy="26106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7" name="TextBox 226">
              <a:extLst>
                <a:ext uri="{FF2B5EF4-FFF2-40B4-BE49-F238E27FC236}">
                  <a16:creationId xmlns:a16="http://schemas.microsoft.com/office/drawing/2014/main" id="{DFAA3180-1889-0EB9-E80C-FDC51179FDD6}"/>
                </a:ext>
              </a:extLst>
            </p:cNvPr>
            <p:cNvSpPr txBox="1"/>
            <p:nvPr/>
          </p:nvSpPr>
          <p:spPr>
            <a:xfrm>
              <a:off x="11323061" y="-117497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8" name="TextBox 227">
              <a:extLst>
                <a:ext uri="{FF2B5EF4-FFF2-40B4-BE49-F238E27FC236}">
                  <a16:creationId xmlns:a16="http://schemas.microsoft.com/office/drawing/2014/main" id="{6142C022-CD77-FCCA-FA62-7A6EF37438A5}"/>
                </a:ext>
              </a:extLst>
            </p:cNvPr>
            <p:cNvSpPr txBox="1"/>
            <p:nvPr/>
          </p:nvSpPr>
          <p:spPr>
            <a:xfrm>
              <a:off x="11796176" y="-1686396"/>
              <a:ext cx="122448" cy="18776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9" name="TextBox 228">
              <a:extLst>
                <a:ext uri="{FF2B5EF4-FFF2-40B4-BE49-F238E27FC236}">
                  <a16:creationId xmlns:a16="http://schemas.microsoft.com/office/drawing/2014/main" id="{1EEE9507-2573-13D8-2AA5-E3F8889E6C8E}"/>
                </a:ext>
              </a:extLst>
            </p:cNvPr>
            <p:cNvSpPr txBox="1"/>
            <p:nvPr/>
          </p:nvSpPr>
          <p:spPr>
            <a:xfrm>
              <a:off x="10305896" y="-689613"/>
              <a:ext cx="111192" cy="1341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0" name="TextBox 229">
              <a:extLst>
                <a:ext uri="{FF2B5EF4-FFF2-40B4-BE49-F238E27FC236}">
                  <a16:creationId xmlns:a16="http://schemas.microsoft.com/office/drawing/2014/main" id="{94B87C11-169A-D7C7-79DF-D67F9EDDC70A}"/>
                </a:ext>
              </a:extLst>
            </p:cNvPr>
            <p:cNvSpPr txBox="1"/>
            <p:nvPr/>
          </p:nvSpPr>
          <p:spPr>
            <a:xfrm>
              <a:off x="10279521" y="-993514"/>
              <a:ext cx="155689" cy="18784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1" name="TextBox 230">
              <a:extLst>
                <a:ext uri="{FF2B5EF4-FFF2-40B4-BE49-F238E27FC236}">
                  <a16:creationId xmlns:a16="http://schemas.microsoft.com/office/drawing/2014/main" id="{42C9DA0A-23F1-24D4-94E7-6C196C043D27}"/>
                </a:ext>
              </a:extLst>
            </p:cNvPr>
            <p:cNvSpPr txBox="1"/>
            <p:nvPr/>
          </p:nvSpPr>
          <p:spPr>
            <a:xfrm>
              <a:off x="9801355" y="-979750"/>
              <a:ext cx="85708" cy="15254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32" name="TextBox 231">
              <a:extLst>
                <a:ext uri="{FF2B5EF4-FFF2-40B4-BE49-F238E27FC236}">
                  <a16:creationId xmlns:a16="http://schemas.microsoft.com/office/drawing/2014/main" id="{57F0C212-4622-2525-6901-825C5A5BB982}"/>
                </a:ext>
              </a:extLst>
            </p:cNvPr>
            <p:cNvSpPr txBox="1"/>
            <p:nvPr/>
          </p:nvSpPr>
          <p:spPr>
            <a:xfrm>
              <a:off x="9767043" y="-1373249"/>
              <a:ext cx="144686" cy="17457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3" name="TextBox 232">
              <a:extLst>
                <a:ext uri="{FF2B5EF4-FFF2-40B4-BE49-F238E27FC236}">
                  <a16:creationId xmlns:a16="http://schemas.microsoft.com/office/drawing/2014/main" id="{CBA63BD7-09FE-E2A4-4F98-26D9376175AD}"/>
                </a:ext>
              </a:extLst>
            </p:cNvPr>
            <p:cNvSpPr txBox="1"/>
            <p:nvPr/>
          </p:nvSpPr>
          <p:spPr>
            <a:xfrm>
              <a:off x="10272402" y="-1373249"/>
              <a:ext cx="144686" cy="17457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4" name="TextBox 233">
              <a:extLst>
                <a:ext uri="{FF2B5EF4-FFF2-40B4-BE49-F238E27FC236}">
                  <a16:creationId xmlns:a16="http://schemas.microsoft.com/office/drawing/2014/main" id="{C4651A8A-BFF9-EB8A-E88D-0AF6D760106A}"/>
                </a:ext>
              </a:extLst>
            </p:cNvPr>
            <p:cNvSpPr txBox="1"/>
            <p:nvPr/>
          </p:nvSpPr>
          <p:spPr>
            <a:xfrm>
              <a:off x="10786530" y="-1046072"/>
              <a:ext cx="144686" cy="1907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5" name="TextBox 234">
              <a:extLst>
                <a:ext uri="{FF2B5EF4-FFF2-40B4-BE49-F238E27FC236}">
                  <a16:creationId xmlns:a16="http://schemas.microsoft.com/office/drawing/2014/main" id="{E10C29BE-D703-C579-B3F8-14C686AAEB1F}"/>
                </a:ext>
              </a:extLst>
            </p:cNvPr>
            <p:cNvSpPr txBox="1"/>
            <p:nvPr/>
          </p:nvSpPr>
          <p:spPr>
            <a:xfrm>
              <a:off x="11361434" y="-823771"/>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6" name="TextBox 235">
              <a:extLst>
                <a:ext uri="{FF2B5EF4-FFF2-40B4-BE49-F238E27FC236}">
                  <a16:creationId xmlns:a16="http://schemas.microsoft.com/office/drawing/2014/main" id="{EF3D9153-D78C-7DA1-4621-96C66614A9FC}"/>
                </a:ext>
              </a:extLst>
            </p:cNvPr>
            <p:cNvSpPr txBox="1"/>
            <p:nvPr/>
          </p:nvSpPr>
          <p:spPr>
            <a:xfrm>
              <a:off x="12342254" y="-995768"/>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7" name="TextBox 236">
              <a:extLst>
                <a:ext uri="{FF2B5EF4-FFF2-40B4-BE49-F238E27FC236}">
                  <a16:creationId xmlns:a16="http://schemas.microsoft.com/office/drawing/2014/main" id="{94D88ED1-13D7-1B5B-62FE-49B431DBE074}"/>
                </a:ext>
              </a:extLst>
            </p:cNvPr>
            <p:cNvSpPr txBox="1"/>
            <p:nvPr/>
          </p:nvSpPr>
          <p:spPr>
            <a:xfrm>
              <a:off x="12838317" y="-117497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38" name="TextBox 237">
              <a:extLst>
                <a:ext uri="{FF2B5EF4-FFF2-40B4-BE49-F238E27FC236}">
                  <a16:creationId xmlns:a16="http://schemas.microsoft.com/office/drawing/2014/main" id="{41E61B25-F404-1AD4-6CBC-9693B250EA4C}"/>
                </a:ext>
              </a:extLst>
            </p:cNvPr>
            <p:cNvSpPr txBox="1"/>
            <p:nvPr/>
          </p:nvSpPr>
          <p:spPr>
            <a:xfrm>
              <a:off x="11289046" y="-1553016"/>
              <a:ext cx="122448" cy="222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39" name="TextBox 238">
              <a:extLst>
                <a:ext uri="{FF2B5EF4-FFF2-40B4-BE49-F238E27FC236}">
                  <a16:creationId xmlns:a16="http://schemas.microsoft.com/office/drawing/2014/main" id="{AE9532F7-EE97-82B1-D24B-A55AE01C790E}"/>
                </a:ext>
              </a:extLst>
            </p:cNvPr>
            <p:cNvSpPr txBox="1"/>
            <p:nvPr/>
          </p:nvSpPr>
          <p:spPr>
            <a:xfrm>
              <a:off x="11832107" y="-1313157"/>
              <a:ext cx="86517" cy="17294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40" name="TextBox 239">
              <a:extLst>
                <a:ext uri="{FF2B5EF4-FFF2-40B4-BE49-F238E27FC236}">
                  <a16:creationId xmlns:a16="http://schemas.microsoft.com/office/drawing/2014/main" id="{771CD946-A49C-43BA-8F4C-A795DCB7715D}"/>
                </a:ext>
              </a:extLst>
            </p:cNvPr>
            <p:cNvSpPr txBox="1"/>
            <p:nvPr/>
          </p:nvSpPr>
          <p:spPr>
            <a:xfrm>
              <a:off x="12335212" y="-1313157"/>
              <a:ext cx="86517" cy="208765"/>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41" name="TextBox 240">
              <a:extLst>
                <a:ext uri="{FF2B5EF4-FFF2-40B4-BE49-F238E27FC236}">
                  <a16:creationId xmlns:a16="http://schemas.microsoft.com/office/drawing/2014/main" id="{AADBAA3D-DED2-4641-A40B-F80BABFBD33C}"/>
                </a:ext>
              </a:extLst>
            </p:cNvPr>
            <p:cNvSpPr txBox="1"/>
            <p:nvPr/>
          </p:nvSpPr>
          <p:spPr>
            <a:xfrm>
              <a:off x="12262869" y="-1730402"/>
              <a:ext cx="193516"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2" name="TextBox 241">
              <a:extLst>
                <a:ext uri="{FF2B5EF4-FFF2-40B4-BE49-F238E27FC236}">
                  <a16:creationId xmlns:a16="http://schemas.microsoft.com/office/drawing/2014/main" id="{B8100420-A135-7BFD-6A19-5B3028C7B33C}"/>
                </a:ext>
              </a:extLst>
            </p:cNvPr>
            <p:cNvSpPr txBox="1"/>
            <p:nvPr/>
          </p:nvSpPr>
          <p:spPr>
            <a:xfrm>
              <a:off x="12769999" y="-1564896"/>
              <a:ext cx="193516"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3" name="TextBox 242">
              <a:extLst>
                <a:ext uri="{FF2B5EF4-FFF2-40B4-BE49-F238E27FC236}">
                  <a16:creationId xmlns:a16="http://schemas.microsoft.com/office/drawing/2014/main" id="{989A9716-80F6-097F-F639-23887261209A}"/>
                </a:ext>
              </a:extLst>
            </p:cNvPr>
            <p:cNvSpPr txBox="1"/>
            <p:nvPr/>
          </p:nvSpPr>
          <p:spPr>
            <a:xfrm>
              <a:off x="13970431" y="-1458731"/>
              <a:ext cx="193516"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4" name="TextBox 243">
              <a:extLst>
                <a:ext uri="{FF2B5EF4-FFF2-40B4-BE49-F238E27FC236}">
                  <a16:creationId xmlns:a16="http://schemas.microsoft.com/office/drawing/2014/main" id="{9ED86E1B-5550-3416-93E3-86F540F98C42}"/>
                </a:ext>
              </a:extLst>
            </p:cNvPr>
            <p:cNvSpPr txBox="1"/>
            <p:nvPr/>
          </p:nvSpPr>
          <p:spPr>
            <a:xfrm>
              <a:off x="13491283" y="-1373653"/>
              <a:ext cx="129583" cy="172441"/>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5" name="TextBox 244">
              <a:extLst>
                <a:ext uri="{FF2B5EF4-FFF2-40B4-BE49-F238E27FC236}">
                  <a16:creationId xmlns:a16="http://schemas.microsoft.com/office/drawing/2014/main" id="{5C80F3F7-43F8-F60B-198F-3AFF38E1D45D}"/>
                </a:ext>
              </a:extLst>
            </p:cNvPr>
            <p:cNvSpPr txBox="1"/>
            <p:nvPr/>
          </p:nvSpPr>
          <p:spPr>
            <a:xfrm>
              <a:off x="14476364" y="-1544952"/>
              <a:ext cx="155159" cy="20647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6" name="TextBox 245">
              <a:extLst>
                <a:ext uri="{FF2B5EF4-FFF2-40B4-BE49-F238E27FC236}">
                  <a16:creationId xmlns:a16="http://schemas.microsoft.com/office/drawing/2014/main" id="{1FD7ED38-3FA3-E505-1918-7904381420FF}"/>
                </a:ext>
              </a:extLst>
            </p:cNvPr>
            <p:cNvSpPr txBox="1"/>
            <p:nvPr/>
          </p:nvSpPr>
          <p:spPr>
            <a:xfrm>
              <a:off x="14969609" y="-1311374"/>
              <a:ext cx="155159" cy="20647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7" name="TextBox 246">
              <a:extLst>
                <a:ext uri="{FF2B5EF4-FFF2-40B4-BE49-F238E27FC236}">
                  <a16:creationId xmlns:a16="http://schemas.microsoft.com/office/drawing/2014/main" id="{E75F3880-852D-CDC7-30EB-9A02455E6D57}"/>
                </a:ext>
              </a:extLst>
            </p:cNvPr>
            <p:cNvSpPr txBox="1"/>
            <p:nvPr/>
          </p:nvSpPr>
          <p:spPr>
            <a:xfrm>
              <a:off x="15484751" y="-1302954"/>
              <a:ext cx="130685" cy="173907"/>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8" name="TextBox 247">
              <a:extLst>
                <a:ext uri="{FF2B5EF4-FFF2-40B4-BE49-F238E27FC236}">
                  <a16:creationId xmlns:a16="http://schemas.microsoft.com/office/drawing/2014/main" id="{2F2901E8-EB49-062A-11D2-C7D1398C399E}"/>
                </a:ext>
              </a:extLst>
            </p:cNvPr>
            <p:cNvSpPr txBox="1"/>
            <p:nvPr/>
          </p:nvSpPr>
          <p:spPr>
            <a:xfrm>
              <a:off x="15008566" y="-170350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49" name="TextBox 248">
              <a:extLst>
                <a:ext uri="{FF2B5EF4-FFF2-40B4-BE49-F238E27FC236}">
                  <a16:creationId xmlns:a16="http://schemas.microsoft.com/office/drawing/2014/main" id="{61A078E9-FF13-23EE-D9B0-2827285D915E}"/>
                </a:ext>
              </a:extLst>
            </p:cNvPr>
            <p:cNvSpPr txBox="1"/>
            <p:nvPr/>
          </p:nvSpPr>
          <p:spPr>
            <a:xfrm>
              <a:off x="15511218" y="-1703506"/>
              <a:ext cx="104218" cy="22198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0" name="TextBox 249">
              <a:extLst>
                <a:ext uri="{FF2B5EF4-FFF2-40B4-BE49-F238E27FC236}">
                  <a16:creationId xmlns:a16="http://schemas.microsoft.com/office/drawing/2014/main" id="{7F0F2AA8-1E9F-5211-12D8-E27F725F9B4B}"/>
                </a:ext>
              </a:extLst>
            </p:cNvPr>
            <p:cNvSpPr txBox="1"/>
            <p:nvPr/>
          </p:nvSpPr>
          <p:spPr>
            <a:xfrm>
              <a:off x="14491762" y="-1160457"/>
              <a:ext cx="92508" cy="19703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dirty="0"/>
            </a:p>
          </p:txBody>
        </p:sp>
        <p:sp>
          <p:nvSpPr>
            <p:cNvPr id="251" name="TextBox 250">
              <a:extLst>
                <a:ext uri="{FF2B5EF4-FFF2-40B4-BE49-F238E27FC236}">
                  <a16:creationId xmlns:a16="http://schemas.microsoft.com/office/drawing/2014/main" id="{1E25DA78-7331-EE14-60FC-FB2C16B5CB4A}"/>
                </a:ext>
              </a:extLst>
            </p:cNvPr>
            <p:cNvSpPr txBox="1"/>
            <p:nvPr/>
          </p:nvSpPr>
          <p:spPr>
            <a:xfrm>
              <a:off x="13988126" y="-1052353"/>
              <a:ext cx="92508" cy="19703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2" name="TextBox 251">
              <a:extLst>
                <a:ext uri="{FF2B5EF4-FFF2-40B4-BE49-F238E27FC236}">
                  <a16:creationId xmlns:a16="http://schemas.microsoft.com/office/drawing/2014/main" id="{8FC0692B-9BEC-301F-0D96-5CEB5FDA709A}"/>
                </a:ext>
              </a:extLst>
            </p:cNvPr>
            <p:cNvSpPr txBox="1"/>
            <p:nvPr/>
          </p:nvSpPr>
          <p:spPr>
            <a:xfrm>
              <a:off x="13491283" y="-972970"/>
              <a:ext cx="58977" cy="12561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3" name="TextBox 252">
              <a:extLst>
                <a:ext uri="{FF2B5EF4-FFF2-40B4-BE49-F238E27FC236}">
                  <a16:creationId xmlns:a16="http://schemas.microsoft.com/office/drawing/2014/main" id="{E8B1D4DB-0D4E-B587-F756-56E490A84979}"/>
                </a:ext>
              </a:extLst>
            </p:cNvPr>
            <p:cNvSpPr txBox="1"/>
            <p:nvPr/>
          </p:nvSpPr>
          <p:spPr>
            <a:xfrm>
              <a:off x="15666983" y="-849670"/>
              <a:ext cx="58977" cy="12561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4" name="TextBox 253">
              <a:extLst>
                <a:ext uri="{FF2B5EF4-FFF2-40B4-BE49-F238E27FC236}">
                  <a16:creationId xmlns:a16="http://schemas.microsoft.com/office/drawing/2014/main" id="{06EC1B4D-3241-7DB3-0900-23A54D914778}"/>
                </a:ext>
              </a:extLst>
            </p:cNvPr>
            <p:cNvSpPr txBox="1"/>
            <p:nvPr/>
          </p:nvSpPr>
          <p:spPr>
            <a:xfrm>
              <a:off x="14034380" y="-676058"/>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5" name="TextBox 254">
              <a:extLst>
                <a:ext uri="{FF2B5EF4-FFF2-40B4-BE49-F238E27FC236}">
                  <a16:creationId xmlns:a16="http://schemas.microsoft.com/office/drawing/2014/main" id="{F24D85FE-2C40-24D4-4989-64104EA6E256}"/>
                </a:ext>
              </a:extLst>
            </p:cNvPr>
            <p:cNvSpPr txBox="1"/>
            <p:nvPr/>
          </p:nvSpPr>
          <p:spPr>
            <a:xfrm>
              <a:off x="14573614" y="-735819"/>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6" name="TextBox 255">
              <a:extLst>
                <a:ext uri="{FF2B5EF4-FFF2-40B4-BE49-F238E27FC236}">
                  <a16:creationId xmlns:a16="http://schemas.microsoft.com/office/drawing/2014/main" id="{88D74D0C-299C-7222-5CB8-4B2517D97150}"/>
                </a:ext>
              </a:extLst>
            </p:cNvPr>
            <p:cNvSpPr txBox="1"/>
            <p:nvPr/>
          </p:nvSpPr>
          <p:spPr>
            <a:xfrm>
              <a:off x="16744261" y="-676058"/>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7" name="TextBox 256">
              <a:extLst>
                <a:ext uri="{FF2B5EF4-FFF2-40B4-BE49-F238E27FC236}">
                  <a16:creationId xmlns:a16="http://schemas.microsoft.com/office/drawing/2014/main" id="{554FDD42-9796-3FDD-8BC4-BFA6C67545D8}"/>
                </a:ext>
              </a:extLst>
            </p:cNvPr>
            <p:cNvSpPr txBox="1"/>
            <p:nvPr/>
          </p:nvSpPr>
          <p:spPr>
            <a:xfrm>
              <a:off x="17280292" y="-664407"/>
              <a:ext cx="93443" cy="1341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8" name="TextBox 257">
              <a:extLst>
                <a:ext uri="{FF2B5EF4-FFF2-40B4-BE49-F238E27FC236}">
                  <a16:creationId xmlns:a16="http://schemas.microsoft.com/office/drawing/2014/main" id="{8312F7BC-5BA5-0B5A-FFA8-0942E167A55F}"/>
                </a:ext>
              </a:extLst>
            </p:cNvPr>
            <p:cNvSpPr txBox="1"/>
            <p:nvPr/>
          </p:nvSpPr>
          <p:spPr>
            <a:xfrm>
              <a:off x="17830054" y="-676058"/>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9" name="TextBox 258">
              <a:extLst>
                <a:ext uri="{FF2B5EF4-FFF2-40B4-BE49-F238E27FC236}">
                  <a16:creationId xmlns:a16="http://schemas.microsoft.com/office/drawing/2014/main" id="{62E795F4-B0C1-B085-1AF1-719168811609}"/>
                </a:ext>
              </a:extLst>
            </p:cNvPr>
            <p:cNvSpPr txBox="1"/>
            <p:nvPr/>
          </p:nvSpPr>
          <p:spPr>
            <a:xfrm>
              <a:off x="17020960" y="-974815"/>
              <a:ext cx="93443" cy="1341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0" name="TextBox 259">
              <a:extLst>
                <a:ext uri="{FF2B5EF4-FFF2-40B4-BE49-F238E27FC236}">
                  <a16:creationId xmlns:a16="http://schemas.microsoft.com/office/drawing/2014/main" id="{3F83FBDB-5422-3EF6-CC79-2A88D36DFF85}"/>
                </a:ext>
              </a:extLst>
            </p:cNvPr>
            <p:cNvSpPr txBox="1"/>
            <p:nvPr/>
          </p:nvSpPr>
          <p:spPr>
            <a:xfrm>
              <a:off x="16490586" y="-1040788"/>
              <a:ext cx="130685" cy="173907"/>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1" name="TextBox 260">
              <a:extLst>
                <a:ext uri="{FF2B5EF4-FFF2-40B4-BE49-F238E27FC236}">
                  <a16:creationId xmlns:a16="http://schemas.microsoft.com/office/drawing/2014/main" id="{FB51C9BB-D785-65D6-F0B2-A0235D9800A6}"/>
                </a:ext>
              </a:extLst>
            </p:cNvPr>
            <p:cNvSpPr txBox="1"/>
            <p:nvPr/>
          </p:nvSpPr>
          <p:spPr>
            <a:xfrm>
              <a:off x="16464723" y="-1472883"/>
              <a:ext cx="211107" cy="27489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2" name="TextBox 261">
              <a:extLst>
                <a:ext uri="{FF2B5EF4-FFF2-40B4-BE49-F238E27FC236}">
                  <a16:creationId xmlns:a16="http://schemas.microsoft.com/office/drawing/2014/main" id="{0F4E8A02-3C3F-20B1-5F33-BA41A682CA8B}"/>
                </a:ext>
              </a:extLst>
            </p:cNvPr>
            <p:cNvSpPr txBox="1"/>
            <p:nvPr/>
          </p:nvSpPr>
          <p:spPr>
            <a:xfrm>
              <a:off x="15997147" y="-1530575"/>
              <a:ext cx="170367" cy="20647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3" name="TextBox 262">
              <a:extLst>
                <a:ext uri="{FF2B5EF4-FFF2-40B4-BE49-F238E27FC236}">
                  <a16:creationId xmlns:a16="http://schemas.microsoft.com/office/drawing/2014/main" id="{669AA9A1-A5E6-CADA-193D-22F17A3E34D1}"/>
                </a:ext>
              </a:extLst>
            </p:cNvPr>
            <p:cNvSpPr txBox="1"/>
            <p:nvPr/>
          </p:nvSpPr>
          <p:spPr>
            <a:xfrm>
              <a:off x="16023353" y="-1121387"/>
              <a:ext cx="67544" cy="12561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4" name="TextBox 263">
              <a:extLst>
                <a:ext uri="{FF2B5EF4-FFF2-40B4-BE49-F238E27FC236}">
                  <a16:creationId xmlns:a16="http://schemas.microsoft.com/office/drawing/2014/main" id="{0765901A-D0BB-C3F6-DED8-032F2F3C319E}"/>
                </a:ext>
              </a:extLst>
            </p:cNvPr>
            <p:cNvSpPr txBox="1"/>
            <p:nvPr/>
          </p:nvSpPr>
          <p:spPr>
            <a:xfrm>
              <a:off x="17016801" y="-1404274"/>
              <a:ext cx="130685" cy="239785"/>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5" name="TextBox 264">
              <a:extLst>
                <a:ext uri="{FF2B5EF4-FFF2-40B4-BE49-F238E27FC236}">
                  <a16:creationId xmlns:a16="http://schemas.microsoft.com/office/drawing/2014/main" id="{A68E04D4-6873-6EEB-1B67-11B64FBAD807}"/>
                </a:ext>
              </a:extLst>
            </p:cNvPr>
            <p:cNvSpPr txBox="1"/>
            <p:nvPr/>
          </p:nvSpPr>
          <p:spPr>
            <a:xfrm>
              <a:off x="17533138" y="-1363531"/>
              <a:ext cx="87889" cy="15829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6" name="TextBox 265">
              <a:extLst>
                <a:ext uri="{FF2B5EF4-FFF2-40B4-BE49-F238E27FC236}">
                  <a16:creationId xmlns:a16="http://schemas.microsoft.com/office/drawing/2014/main" id="{52CF141C-C0FC-C744-9B64-87D4926D0B17}"/>
                </a:ext>
              </a:extLst>
            </p:cNvPr>
            <p:cNvSpPr txBox="1"/>
            <p:nvPr/>
          </p:nvSpPr>
          <p:spPr>
            <a:xfrm>
              <a:off x="17524596" y="-989460"/>
              <a:ext cx="87889" cy="187201"/>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7" name="TextBox 266">
              <a:extLst>
                <a:ext uri="{FF2B5EF4-FFF2-40B4-BE49-F238E27FC236}">
                  <a16:creationId xmlns:a16="http://schemas.microsoft.com/office/drawing/2014/main" id="{4977F882-AB38-D6D0-D1C4-712D1387B7A4}"/>
                </a:ext>
              </a:extLst>
            </p:cNvPr>
            <p:cNvSpPr txBox="1"/>
            <p:nvPr/>
          </p:nvSpPr>
          <p:spPr>
            <a:xfrm>
              <a:off x="18037539" y="-1090515"/>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8" name="TextBox 267">
              <a:extLst>
                <a:ext uri="{FF2B5EF4-FFF2-40B4-BE49-F238E27FC236}">
                  <a16:creationId xmlns:a16="http://schemas.microsoft.com/office/drawing/2014/main" id="{542C3E6B-C9A2-F828-A3A2-1E75640D308E}"/>
                </a:ext>
              </a:extLst>
            </p:cNvPr>
            <p:cNvSpPr txBox="1"/>
            <p:nvPr/>
          </p:nvSpPr>
          <p:spPr>
            <a:xfrm>
              <a:off x="18032150" y="-1422482"/>
              <a:ext cx="122448" cy="165595"/>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9" name="TextBox 268">
              <a:extLst>
                <a:ext uri="{FF2B5EF4-FFF2-40B4-BE49-F238E27FC236}">
                  <a16:creationId xmlns:a16="http://schemas.microsoft.com/office/drawing/2014/main" id="{17625BFD-D2DB-7C6B-7C61-F07B6C30EF49}"/>
                </a:ext>
              </a:extLst>
            </p:cNvPr>
            <p:cNvSpPr txBox="1"/>
            <p:nvPr/>
          </p:nvSpPr>
          <p:spPr>
            <a:xfrm>
              <a:off x="18501072" y="-1573077"/>
              <a:ext cx="211107" cy="27489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0" name="TextBox 269">
              <a:extLst>
                <a:ext uri="{FF2B5EF4-FFF2-40B4-BE49-F238E27FC236}">
                  <a16:creationId xmlns:a16="http://schemas.microsoft.com/office/drawing/2014/main" id="{1EBA4002-B14D-AFFC-0FF4-354121CBDCBD}"/>
                </a:ext>
              </a:extLst>
            </p:cNvPr>
            <p:cNvSpPr txBox="1"/>
            <p:nvPr/>
          </p:nvSpPr>
          <p:spPr>
            <a:xfrm>
              <a:off x="19811998" y="-1740083"/>
              <a:ext cx="211107" cy="27489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1" name="TextBox 270">
              <a:extLst>
                <a:ext uri="{FF2B5EF4-FFF2-40B4-BE49-F238E27FC236}">
                  <a16:creationId xmlns:a16="http://schemas.microsoft.com/office/drawing/2014/main" id="{A30185EB-0CBC-FDE4-B430-8F56E628838C}"/>
                </a:ext>
              </a:extLst>
            </p:cNvPr>
            <p:cNvSpPr txBox="1"/>
            <p:nvPr/>
          </p:nvSpPr>
          <p:spPr>
            <a:xfrm>
              <a:off x="19053150" y="-1660484"/>
              <a:ext cx="119312" cy="14460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2" name="TextBox 271">
              <a:extLst>
                <a:ext uri="{FF2B5EF4-FFF2-40B4-BE49-F238E27FC236}">
                  <a16:creationId xmlns:a16="http://schemas.microsoft.com/office/drawing/2014/main" id="{F26998B4-6DCF-9886-00A3-5A670400DE53}"/>
                </a:ext>
              </a:extLst>
            </p:cNvPr>
            <p:cNvSpPr txBox="1"/>
            <p:nvPr/>
          </p:nvSpPr>
          <p:spPr>
            <a:xfrm>
              <a:off x="18537332" y="-1164001"/>
              <a:ext cx="80965" cy="2194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3" name="TextBox 272">
              <a:extLst>
                <a:ext uri="{FF2B5EF4-FFF2-40B4-BE49-F238E27FC236}">
                  <a16:creationId xmlns:a16="http://schemas.microsoft.com/office/drawing/2014/main" id="{845A7315-2045-8D4F-97A2-A3C67298B0AD}"/>
                </a:ext>
              </a:extLst>
            </p:cNvPr>
            <p:cNvSpPr txBox="1"/>
            <p:nvPr/>
          </p:nvSpPr>
          <p:spPr>
            <a:xfrm>
              <a:off x="19039771" y="-1347680"/>
              <a:ext cx="87889" cy="264402"/>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4" name="TextBox 273">
              <a:extLst>
                <a:ext uri="{FF2B5EF4-FFF2-40B4-BE49-F238E27FC236}">
                  <a16:creationId xmlns:a16="http://schemas.microsoft.com/office/drawing/2014/main" id="{39861446-0A6C-1D8A-FCBB-A3F16BEE350A}"/>
                </a:ext>
              </a:extLst>
            </p:cNvPr>
            <p:cNvSpPr txBox="1"/>
            <p:nvPr/>
          </p:nvSpPr>
          <p:spPr>
            <a:xfrm>
              <a:off x="19096300" y="-825403"/>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5" name="TextBox 274">
              <a:extLst>
                <a:ext uri="{FF2B5EF4-FFF2-40B4-BE49-F238E27FC236}">
                  <a16:creationId xmlns:a16="http://schemas.microsoft.com/office/drawing/2014/main" id="{4B0F283F-06B2-B1EF-5226-530E35279635}"/>
                </a:ext>
              </a:extLst>
            </p:cNvPr>
            <p:cNvSpPr txBox="1"/>
            <p:nvPr/>
          </p:nvSpPr>
          <p:spPr>
            <a:xfrm>
              <a:off x="19907315" y="-757984"/>
              <a:ext cx="51555" cy="139704"/>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6" name="TextBox 275">
              <a:extLst>
                <a:ext uri="{FF2B5EF4-FFF2-40B4-BE49-F238E27FC236}">
                  <a16:creationId xmlns:a16="http://schemas.microsoft.com/office/drawing/2014/main" id="{B1B82EF8-53C4-B2C0-1119-7322C882C9C9}"/>
                </a:ext>
              </a:extLst>
            </p:cNvPr>
            <p:cNvSpPr txBox="1"/>
            <p:nvPr/>
          </p:nvSpPr>
          <p:spPr>
            <a:xfrm>
              <a:off x="19826961" y="-1166124"/>
              <a:ext cx="181182" cy="22306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7" name="TextBox 276">
              <a:extLst>
                <a:ext uri="{FF2B5EF4-FFF2-40B4-BE49-F238E27FC236}">
                  <a16:creationId xmlns:a16="http://schemas.microsoft.com/office/drawing/2014/main" id="{463E5D0E-C0E1-A44C-42E8-A8F381F13A2B}"/>
                </a:ext>
              </a:extLst>
            </p:cNvPr>
            <p:cNvSpPr txBox="1"/>
            <p:nvPr/>
          </p:nvSpPr>
          <p:spPr>
            <a:xfrm>
              <a:off x="20352650" y="-1547969"/>
              <a:ext cx="122448" cy="222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8" name="TextBox 277">
              <a:extLst>
                <a:ext uri="{FF2B5EF4-FFF2-40B4-BE49-F238E27FC236}">
                  <a16:creationId xmlns:a16="http://schemas.microsoft.com/office/drawing/2014/main" id="{3C8304F0-570A-69DD-9AA8-647371722854}"/>
                </a:ext>
              </a:extLst>
            </p:cNvPr>
            <p:cNvSpPr txBox="1"/>
            <p:nvPr/>
          </p:nvSpPr>
          <p:spPr>
            <a:xfrm>
              <a:off x="20849077" y="-1454931"/>
              <a:ext cx="122448" cy="24969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9" name="TextBox 278">
              <a:extLst>
                <a:ext uri="{FF2B5EF4-FFF2-40B4-BE49-F238E27FC236}">
                  <a16:creationId xmlns:a16="http://schemas.microsoft.com/office/drawing/2014/main" id="{267C54A3-1B84-192F-64DA-83C8C544435E}"/>
                </a:ext>
              </a:extLst>
            </p:cNvPr>
            <p:cNvSpPr txBox="1"/>
            <p:nvPr/>
          </p:nvSpPr>
          <p:spPr>
            <a:xfrm>
              <a:off x="20373391" y="-1148050"/>
              <a:ext cx="101707" cy="168233"/>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80" name="TextBox 279">
              <a:extLst>
                <a:ext uri="{FF2B5EF4-FFF2-40B4-BE49-F238E27FC236}">
                  <a16:creationId xmlns:a16="http://schemas.microsoft.com/office/drawing/2014/main" id="{027B7D8B-5403-8797-CCCF-0D829E055AE5}"/>
                </a:ext>
              </a:extLst>
            </p:cNvPr>
            <p:cNvSpPr txBox="1"/>
            <p:nvPr/>
          </p:nvSpPr>
          <p:spPr>
            <a:xfrm>
              <a:off x="20858635" y="-1034752"/>
              <a:ext cx="131451" cy="161834"/>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1" name="TextBox 280">
              <a:extLst>
                <a:ext uri="{FF2B5EF4-FFF2-40B4-BE49-F238E27FC236}">
                  <a16:creationId xmlns:a16="http://schemas.microsoft.com/office/drawing/2014/main" id="{95D2216D-7D9F-FFAA-4A70-0E1760F2CC8F}"/>
                </a:ext>
              </a:extLst>
            </p:cNvPr>
            <p:cNvSpPr txBox="1"/>
            <p:nvPr/>
          </p:nvSpPr>
          <p:spPr>
            <a:xfrm>
              <a:off x="20429379" y="-687327"/>
              <a:ext cx="45719" cy="12389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82" name="TextBox 281">
              <a:extLst>
                <a:ext uri="{FF2B5EF4-FFF2-40B4-BE49-F238E27FC236}">
                  <a16:creationId xmlns:a16="http://schemas.microsoft.com/office/drawing/2014/main" id="{2786BC00-9D68-A33F-F542-0459CD6D66D7}"/>
                </a:ext>
              </a:extLst>
            </p:cNvPr>
            <p:cNvSpPr txBox="1"/>
            <p:nvPr/>
          </p:nvSpPr>
          <p:spPr>
            <a:xfrm>
              <a:off x="21409914" y="-652287"/>
              <a:ext cx="77698" cy="95657"/>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3" name="TextBox 282">
              <a:extLst>
                <a:ext uri="{FF2B5EF4-FFF2-40B4-BE49-F238E27FC236}">
                  <a16:creationId xmlns:a16="http://schemas.microsoft.com/office/drawing/2014/main" id="{D7F84147-32F4-D9F6-E6E5-A8397411D63B}"/>
                </a:ext>
              </a:extLst>
            </p:cNvPr>
            <p:cNvSpPr txBox="1"/>
            <p:nvPr/>
          </p:nvSpPr>
          <p:spPr>
            <a:xfrm>
              <a:off x="21383069" y="-973856"/>
              <a:ext cx="77698" cy="133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84" name="TextBox 283">
              <a:extLst>
                <a:ext uri="{FF2B5EF4-FFF2-40B4-BE49-F238E27FC236}">
                  <a16:creationId xmlns:a16="http://schemas.microsoft.com/office/drawing/2014/main" id="{1B4313C3-063C-37F1-4D4A-FE8B570829B3}"/>
                </a:ext>
              </a:extLst>
            </p:cNvPr>
            <p:cNvSpPr txBox="1"/>
            <p:nvPr/>
          </p:nvSpPr>
          <p:spPr>
            <a:xfrm>
              <a:off x="21345505" y="-1388668"/>
              <a:ext cx="142108" cy="213691"/>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sp>
        <p:nvSpPr>
          <p:cNvPr id="301" name="Rounded Rectangle 45">
            <a:extLst>
              <a:ext uri="{FF2B5EF4-FFF2-40B4-BE49-F238E27FC236}">
                <a16:creationId xmlns:a16="http://schemas.microsoft.com/office/drawing/2014/main" id="{BEE1DF02-BE36-501A-73DD-2843F8AF60E0}"/>
              </a:ext>
            </a:extLst>
          </p:cNvPr>
          <p:cNvSpPr/>
          <p:nvPr/>
        </p:nvSpPr>
        <p:spPr>
          <a:xfrm>
            <a:off x="1140414" y="3521451"/>
            <a:ext cx="5351927" cy="153163"/>
          </a:xfrm>
          <a:prstGeom prst="roundRect">
            <a:avLst>
              <a:gd name="adj" fmla="val 50000"/>
            </a:avLst>
          </a:prstGeom>
          <a:solidFill>
            <a:srgbClr val="0078D4"/>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OneSecurity </a:t>
            </a:r>
          </a:p>
        </p:txBody>
      </p:sp>
      <p:grpSp>
        <p:nvGrpSpPr>
          <p:cNvPr id="15" name="Group 14">
            <a:extLst>
              <a:ext uri="{FF2B5EF4-FFF2-40B4-BE49-F238E27FC236}">
                <a16:creationId xmlns:a16="http://schemas.microsoft.com/office/drawing/2014/main" id="{0E5B947C-9126-A519-E7B0-CC4C7C326EF4}"/>
              </a:ext>
            </a:extLst>
          </p:cNvPr>
          <p:cNvGrpSpPr/>
          <p:nvPr/>
        </p:nvGrpSpPr>
        <p:grpSpPr>
          <a:xfrm>
            <a:off x="903208" y="1375315"/>
            <a:ext cx="5826337" cy="1094496"/>
            <a:chOff x="730299" y="2207300"/>
            <a:chExt cx="6408971" cy="1094496"/>
          </a:xfrm>
        </p:grpSpPr>
        <p:grpSp>
          <p:nvGrpSpPr>
            <p:cNvPr id="16" name="Group 15">
              <a:extLst>
                <a:ext uri="{FF2B5EF4-FFF2-40B4-BE49-F238E27FC236}">
                  <a16:creationId xmlns:a16="http://schemas.microsoft.com/office/drawing/2014/main" id="{402E4F72-34F5-4C25-DFBA-729867DEE7DB}"/>
                </a:ext>
              </a:extLst>
            </p:cNvPr>
            <p:cNvGrpSpPr/>
            <p:nvPr/>
          </p:nvGrpSpPr>
          <p:grpSpPr>
            <a:xfrm>
              <a:off x="730299" y="2207300"/>
              <a:ext cx="901138" cy="1094495"/>
              <a:chOff x="730299" y="2207300"/>
              <a:chExt cx="991251" cy="1094495"/>
            </a:xfrm>
          </p:grpSpPr>
          <p:sp>
            <p:nvSpPr>
              <p:cNvPr id="106" name="Rounded Rectangle 14">
                <a:extLst>
                  <a:ext uri="{FF2B5EF4-FFF2-40B4-BE49-F238E27FC236}">
                    <a16:creationId xmlns:a16="http://schemas.microsoft.com/office/drawing/2014/main" id="{E3AC3A96-191E-3F66-026B-426E400CB883}"/>
                  </a:ext>
                </a:extLst>
              </p:cNvPr>
              <p:cNvSpPr/>
              <p:nvPr/>
            </p:nvSpPr>
            <p:spPr>
              <a:xfrm>
                <a:off x="730299"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7" name="Rounded Rectangle 14">
                <a:extLst>
                  <a:ext uri="{FF2B5EF4-FFF2-40B4-BE49-F238E27FC236}">
                    <a16:creationId xmlns:a16="http://schemas.microsoft.com/office/drawing/2014/main" id="{8C2D99AA-9267-2ED0-3250-E011B8A85FEE}"/>
                  </a:ext>
                </a:extLst>
              </p:cNvPr>
              <p:cNvSpPr/>
              <p:nvPr/>
            </p:nvSpPr>
            <p:spPr>
              <a:xfrm>
                <a:off x="880765" y="2837510"/>
                <a:ext cx="688898"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17" name="Group 16">
              <a:extLst>
                <a:ext uri="{FF2B5EF4-FFF2-40B4-BE49-F238E27FC236}">
                  <a16:creationId xmlns:a16="http://schemas.microsoft.com/office/drawing/2014/main" id="{7233315F-F3BD-ACF2-2831-D7A22801D0D7}"/>
                </a:ext>
              </a:extLst>
            </p:cNvPr>
            <p:cNvGrpSpPr/>
            <p:nvPr/>
          </p:nvGrpSpPr>
          <p:grpSpPr>
            <a:xfrm>
              <a:off x="1648651" y="2207300"/>
              <a:ext cx="901138" cy="1094495"/>
              <a:chOff x="1813843" y="2207300"/>
              <a:chExt cx="991251" cy="1094495"/>
            </a:xfrm>
          </p:grpSpPr>
          <p:sp>
            <p:nvSpPr>
              <p:cNvPr id="104" name="Rounded Rectangle 15">
                <a:extLst>
                  <a:ext uri="{FF2B5EF4-FFF2-40B4-BE49-F238E27FC236}">
                    <a16:creationId xmlns:a16="http://schemas.microsoft.com/office/drawing/2014/main" id="{524770DF-1D45-F96B-95B2-26D53EA296CA}"/>
                  </a:ext>
                </a:extLst>
              </p:cNvPr>
              <p:cNvSpPr/>
              <p:nvPr/>
            </p:nvSpPr>
            <p:spPr>
              <a:xfrm>
                <a:off x="1813843"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5" name="Rounded Rectangle 15">
                <a:extLst>
                  <a:ext uri="{FF2B5EF4-FFF2-40B4-BE49-F238E27FC236}">
                    <a16:creationId xmlns:a16="http://schemas.microsoft.com/office/drawing/2014/main" id="{0DC4928E-B656-270C-C391-AEBBCDBDA6EA}"/>
                  </a:ext>
                </a:extLst>
              </p:cNvPr>
              <p:cNvSpPr/>
              <p:nvPr/>
            </p:nvSpPr>
            <p:spPr>
              <a:xfrm>
                <a:off x="1872880" y="2837508"/>
                <a:ext cx="871754"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44" name="Group 43">
              <a:extLst>
                <a:ext uri="{FF2B5EF4-FFF2-40B4-BE49-F238E27FC236}">
                  <a16:creationId xmlns:a16="http://schemas.microsoft.com/office/drawing/2014/main" id="{68E34EF3-41B8-6FC0-7242-B379EABBA255}"/>
                </a:ext>
              </a:extLst>
            </p:cNvPr>
            <p:cNvGrpSpPr/>
            <p:nvPr/>
          </p:nvGrpSpPr>
          <p:grpSpPr>
            <a:xfrm>
              <a:off x="2567003" y="2207300"/>
              <a:ext cx="901138" cy="1094495"/>
              <a:chOff x="2897387" y="2207300"/>
              <a:chExt cx="991251" cy="1094495"/>
            </a:xfrm>
          </p:grpSpPr>
          <p:sp>
            <p:nvSpPr>
              <p:cNvPr id="102" name="Rounded Rectangle 17">
                <a:extLst>
                  <a:ext uri="{FF2B5EF4-FFF2-40B4-BE49-F238E27FC236}">
                    <a16:creationId xmlns:a16="http://schemas.microsoft.com/office/drawing/2014/main" id="{68B9F41B-F6E0-ADD5-F215-8017ABE5B653}"/>
                  </a:ext>
                </a:extLst>
              </p:cNvPr>
              <p:cNvSpPr/>
              <p:nvPr/>
            </p:nvSpPr>
            <p:spPr>
              <a:xfrm>
                <a:off x="2897387"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3" name="Rounded Rectangle 17">
                <a:extLst>
                  <a:ext uri="{FF2B5EF4-FFF2-40B4-BE49-F238E27FC236}">
                    <a16:creationId xmlns:a16="http://schemas.microsoft.com/office/drawing/2014/main" id="{CCA88555-8820-6796-A590-5E1422F0805D}"/>
                  </a:ext>
                </a:extLst>
              </p:cNvPr>
              <p:cNvSpPr/>
              <p:nvPr/>
            </p:nvSpPr>
            <p:spPr>
              <a:xfrm>
                <a:off x="2975560" y="2837510"/>
                <a:ext cx="833482"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45" name="Graphic 226">
              <a:extLst>
                <a:ext uri="{FF2B5EF4-FFF2-40B4-BE49-F238E27FC236}">
                  <a16:creationId xmlns:a16="http://schemas.microsoft.com/office/drawing/2014/main" id="{1289DB16-EE17-9D9B-D99B-9AE6ED1A61B4}"/>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008036" y="2359685"/>
              <a:ext cx="345665" cy="329502"/>
            </a:xfrm>
            <a:prstGeom prst="rect">
              <a:avLst/>
            </a:prstGeom>
          </p:spPr>
        </p:pic>
        <p:pic>
          <p:nvPicPr>
            <p:cNvPr id="46" name="Graphic 227">
              <a:extLst>
                <a:ext uri="{FF2B5EF4-FFF2-40B4-BE49-F238E27FC236}">
                  <a16:creationId xmlns:a16="http://schemas.microsoft.com/office/drawing/2014/main" id="{F4BF8AC4-3F29-94EB-5AAB-4E3F889140A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1926388" y="2359686"/>
              <a:ext cx="345664" cy="329500"/>
            </a:xfrm>
            <a:prstGeom prst="rect">
              <a:avLst/>
            </a:prstGeom>
          </p:spPr>
        </p:pic>
        <p:pic>
          <p:nvPicPr>
            <p:cNvPr id="47" name="Graphic 228">
              <a:extLst>
                <a:ext uri="{FF2B5EF4-FFF2-40B4-BE49-F238E27FC236}">
                  <a16:creationId xmlns:a16="http://schemas.microsoft.com/office/drawing/2014/main" id="{A463D372-9988-DB20-53DC-772A2A9246C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2844740" y="2359685"/>
              <a:ext cx="345665" cy="329502"/>
            </a:xfrm>
            <a:prstGeom prst="rect">
              <a:avLst/>
            </a:prstGeom>
          </p:spPr>
        </p:pic>
        <p:grpSp>
          <p:nvGrpSpPr>
            <p:cNvPr id="86" name="Group 85">
              <a:extLst>
                <a:ext uri="{FF2B5EF4-FFF2-40B4-BE49-F238E27FC236}">
                  <a16:creationId xmlns:a16="http://schemas.microsoft.com/office/drawing/2014/main" id="{1F1DFB68-535A-D196-42C0-B034D6AA2AFD}"/>
                </a:ext>
              </a:extLst>
            </p:cNvPr>
            <p:cNvGrpSpPr/>
            <p:nvPr/>
          </p:nvGrpSpPr>
          <p:grpSpPr>
            <a:xfrm>
              <a:off x="3485355" y="2207301"/>
              <a:ext cx="901138" cy="1094495"/>
              <a:chOff x="3980931" y="2207301"/>
              <a:chExt cx="991251" cy="1094495"/>
            </a:xfrm>
          </p:grpSpPr>
          <p:sp>
            <p:nvSpPr>
              <p:cNvPr id="100" name="Rounded Rectangle 16">
                <a:extLst>
                  <a:ext uri="{FF2B5EF4-FFF2-40B4-BE49-F238E27FC236}">
                    <a16:creationId xmlns:a16="http://schemas.microsoft.com/office/drawing/2014/main" id="{0CDC6EAA-323C-09E0-9324-1B139B256A3A}"/>
                  </a:ext>
                </a:extLst>
              </p:cNvPr>
              <p:cNvSpPr/>
              <p:nvPr/>
            </p:nvSpPr>
            <p:spPr>
              <a:xfrm>
                <a:off x="3980931" y="2207301"/>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1" name="Rounded Rectangle 244">
                <a:extLst>
                  <a:ext uri="{FF2B5EF4-FFF2-40B4-BE49-F238E27FC236}">
                    <a16:creationId xmlns:a16="http://schemas.microsoft.com/office/drawing/2014/main" id="{45753E5F-B131-6012-CE22-D5E99E76E65B}"/>
                  </a:ext>
                </a:extLst>
              </p:cNvPr>
              <p:cNvSpPr/>
              <p:nvPr/>
            </p:nvSpPr>
            <p:spPr>
              <a:xfrm>
                <a:off x="4059104" y="2837509"/>
                <a:ext cx="833483"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grpSp>
        <p:pic>
          <p:nvPicPr>
            <p:cNvPr id="87" name="Graphic 230">
              <a:extLst>
                <a:ext uri="{FF2B5EF4-FFF2-40B4-BE49-F238E27FC236}">
                  <a16:creationId xmlns:a16="http://schemas.microsoft.com/office/drawing/2014/main" id="{5E66FD30-1D13-E3EF-51F4-1D05FFFD7FE2}"/>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3753230" y="2350285"/>
              <a:ext cx="365388" cy="348303"/>
            </a:xfrm>
            <a:prstGeom prst="rect">
              <a:avLst/>
            </a:prstGeom>
          </p:spPr>
        </p:pic>
        <p:grpSp>
          <p:nvGrpSpPr>
            <p:cNvPr id="88" name="Group 87">
              <a:extLst>
                <a:ext uri="{FF2B5EF4-FFF2-40B4-BE49-F238E27FC236}">
                  <a16:creationId xmlns:a16="http://schemas.microsoft.com/office/drawing/2014/main" id="{1DF4D84D-0253-152C-8FD1-2295FCA4DC73}"/>
                </a:ext>
              </a:extLst>
            </p:cNvPr>
            <p:cNvGrpSpPr/>
            <p:nvPr/>
          </p:nvGrpSpPr>
          <p:grpSpPr>
            <a:xfrm>
              <a:off x="4403707" y="2207300"/>
              <a:ext cx="901138" cy="1094495"/>
              <a:chOff x="5064475" y="2207300"/>
              <a:chExt cx="991251" cy="1094495"/>
            </a:xfrm>
          </p:grpSpPr>
          <p:sp>
            <p:nvSpPr>
              <p:cNvPr id="98" name="Rounded Rectangle 18">
                <a:extLst>
                  <a:ext uri="{FF2B5EF4-FFF2-40B4-BE49-F238E27FC236}">
                    <a16:creationId xmlns:a16="http://schemas.microsoft.com/office/drawing/2014/main" id="{6D7FB8E3-A196-4403-FE1F-E3B90DFD0616}"/>
                  </a:ext>
                </a:extLst>
              </p:cNvPr>
              <p:cNvSpPr/>
              <p:nvPr/>
            </p:nvSpPr>
            <p:spPr>
              <a:xfrm>
                <a:off x="5064475"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9" name="Rounded Rectangle 18">
                <a:extLst>
                  <a:ext uri="{FF2B5EF4-FFF2-40B4-BE49-F238E27FC236}">
                    <a16:creationId xmlns:a16="http://schemas.microsoft.com/office/drawing/2014/main" id="{76A21245-8F86-8F48-3D3C-867F15AEA2B0}"/>
                  </a:ext>
                </a:extLst>
              </p:cNvPr>
              <p:cNvSpPr/>
              <p:nvPr/>
            </p:nvSpPr>
            <p:spPr>
              <a:xfrm>
                <a:off x="5067371" y="2837508"/>
                <a:ext cx="984039"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89" name="Graphic 232">
              <a:extLst>
                <a:ext uri="{FF2B5EF4-FFF2-40B4-BE49-F238E27FC236}">
                  <a16:creationId xmlns:a16="http://schemas.microsoft.com/office/drawing/2014/main" id="{A9E1CEB3-C6E8-5626-8AED-8AC3245A72C4}"/>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4673509" y="2352121"/>
              <a:ext cx="361534" cy="344629"/>
            </a:xfrm>
            <a:prstGeom prst="rect">
              <a:avLst/>
            </a:prstGeom>
          </p:spPr>
        </p:pic>
        <p:grpSp>
          <p:nvGrpSpPr>
            <p:cNvPr id="90" name="Group 89">
              <a:extLst>
                <a:ext uri="{FF2B5EF4-FFF2-40B4-BE49-F238E27FC236}">
                  <a16:creationId xmlns:a16="http://schemas.microsoft.com/office/drawing/2014/main" id="{D5992F15-60D7-6FC9-9CFC-AF8FB86BD47A}"/>
                </a:ext>
              </a:extLst>
            </p:cNvPr>
            <p:cNvGrpSpPr/>
            <p:nvPr/>
          </p:nvGrpSpPr>
          <p:grpSpPr>
            <a:xfrm>
              <a:off x="5322059" y="2207300"/>
              <a:ext cx="900000" cy="1094495"/>
              <a:chOff x="6148019" y="2207300"/>
              <a:chExt cx="989999" cy="1094495"/>
            </a:xfrm>
          </p:grpSpPr>
          <p:sp>
            <p:nvSpPr>
              <p:cNvPr id="96" name="Rounded Rectangle 19">
                <a:extLst>
                  <a:ext uri="{FF2B5EF4-FFF2-40B4-BE49-F238E27FC236}">
                    <a16:creationId xmlns:a16="http://schemas.microsoft.com/office/drawing/2014/main" id="{F31404E6-0385-9A9E-EB0C-8FE89E1E0A2B}"/>
                  </a:ext>
                </a:extLst>
              </p:cNvPr>
              <p:cNvSpPr/>
              <p:nvPr/>
            </p:nvSpPr>
            <p:spPr>
              <a:xfrm>
                <a:off x="6148019" y="2207300"/>
                <a:ext cx="989999"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7" name="Rounded Rectangle 19">
                <a:extLst>
                  <a:ext uri="{FF2B5EF4-FFF2-40B4-BE49-F238E27FC236}">
                    <a16:creationId xmlns:a16="http://schemas.microsoft.com/office/drawing/2014/main" id="{95CC1537-B0EC-9B10-34C1-9E0E9793DC84}"/>
                  </a:ext>
                </a:extLst>
              </p:cNvPr>
              <p:cNvSpPr/>
              <p:nvPr/>
            </p:nvSpPr>
            <p:spPr>
              <a:xfrm>
                <a:off x="6283601" y="2901452"/>
                <a:ext cx="718667" cy="127873"/>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91" name="Graphic 234">
              <a:extLst>
                <a:ext uri="{FF2B5EF4-FFF2-40B4-BE49-F238E27FC236}">
                  <a16:creationId xmlns:a16="http://schemas.microsoft.com/office/drawing/2014/main" id="{29FE196D-A6D5-760D-ABB7-27D3436E6895}"/>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5599227" y="2359685"/>
              <a:ext cx="345665" cy="329502"/>
            </a:xfrm>
            <a:prstGeom prst="rect">
              <a:avLst/>
            </a:prstGeom>
          </p:spPr>
        </p:pic>
        <p:grpSp>
          <p:nvGrpSpPr>
            <p:cNvPr id="92" name="Group 91">
              <a:extLst>
                <a:ext uri="{FF2B5EF4-FFF2-40B4-BE49-F238E27FC236}">
                  <a16:creationId xmlns:a16="http://schemas.microsoft.com/office/drawing/2014/main" id="{2D8DF40C-CEF8-EEFE-66EC-695C6136B39C}"/>
                </a:ext>
              </a:extLst>
            </p:cNvPr>
            <p:cNvGrpSpPr/>
            <p:nvPr/>
          </p:nvGrpSpPr>
          <p:grpSpPr>
            <a:xfrm>
              <a:off x="6239270" y="2207300"/>
              <a:ext cx="900000" cy="1094495"/>
              <a:chOff x="7231563" y="2207300"/>
              <a:chExt cx="990000" cy="1094495"/>
            </a:xfrm>
          </p:grpSpPr>
          <p:sp>
            <p:nvSpPr>
              <p:cNvPr id="94" name="Rounded Rectangle 19">
                <a:extLst>
                  <a:ext uri="{FF2B5EF4-FFF2-40B4-BE49-F238E27FC236}">
                    <a16:creationId xmlns:a16="http://schemas.microsoft.com/office/drawing/2014/main" id="{FDDF0BC7-EC6E-F8B6-3164-8A3D60EC05D2}"/>
                  </a:ext>
                </a:extLst>
              </p:cNvPr>
              <p:cNvSpPr/>
              <p:nvPr/>
            </p:nvSpPr>
            <p:spPr>
              <a:xfrm>
                <a:off x="7231563" y="2207300"/>
                <a:ext cx="99000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5" name="Rounded Rectangle 19">
                <a:extLst>
                  <a:ext uri="{FF2B5EF4-FFF2-40B4-BE49-F238E27FC236}">
                    <a16:creationId xmlns:a16="http://schemas.microsoft.com/office/drawing/2014/main" id="{55EF5DE2-F935-7876-483A-32B3B00E235D}"/>
                  </a:ext>
                </a:extLst>
              </p:cNvPr>
              <p:cNvSpPr/>
              <p:nvPr/>
            </p:nvSpPr>
            <p:spPr>
              <a:xfrm>
                <a:off x="7280506" y="2837515"/>
                <a:ext cx="892113"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8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93" name="Graphic 236">
              <a:extLst>
                <a:ext uri="{FF2B5EF4-FFF2-40B4-BE49-F238E27FC236}">
                  <a16:creationId xmlns:a16="http://schemas.microsoft.com/office/drawing/2014/main" id="{FBB1B001-064F-7F1A-74B3-33497C0D4142}"/>
                </a:ext>
              </a:extLst>
            </p:cNvPr>
            <p:cNvPicPr>
              <a:picLocks noChangeAspect="1"/>
            </p:cNvPicPr>
            <p:nvPr/>
          </p:nvPicPr>
          <p:blipFill>
            <a:blip r:embed="rId18">
              <a:alphaModFix/>
              <a:extLst>
                <a:ext uri="{96DAC541-7B7A-43D3-8B79-37D633B846F1}">
                  <asvg:svgBlip xmlns:asvg="http://schemas.microsoft.com/office/drawing/2016/SVG/main" r:embed="rId19"/>
                </a:ext>
              </a:extLst>
            </a:blip>
            <a:stretch>
              <a:fillRect/>
            </a:stretch>
          </p:blipFill>
          <p:spPr>
            <a:xfrm>
              <a:off x="6559530" y="2442185"/>
              <a:ext cx="259480" cy="260494"/>
            </a:xfrm>
            <a:prstGeom prst="rect">
              <a:avLst/>
            </a:prstGeom>
          </p:spPr>
        </p:pic>
      </p:grpSp>
      <p:sp>
        <p:nvSpPr>
          <p:cNvPr id="108" name="Rectangle: Rounded Corners 24">
            <a:extLst>
              <a:ext uri="{FF2B5EF4-FFF2-40B4-BE49-F238E27FC236}">
                <a16:creationId xmlns:a16="http://schemas.microsoft.com/office/drawing/2014/main" id="{31F15208-8EBC-5C40-96EC-73EF672C72AD}"/>
              </a:ext>
            </a:extLst>
          </p:cNvPr>
          <p:cNvSpPr/>
          <p:nvPr/>
        </p:nvSpPr>
        <p:spPr bwMode="auto">
          <a:xfrm>
            <a:off x="1248353" y="273320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T-SQL</a:t>
            </a:r>
          </a:p>
        </p:txBody>
      </p:sp>
      <p:sp>
        <p:nvSpPr>
          <p:cNvPr id="109" name="Rectangle: Rounded Corners 24">
            <a:extLst>
              <a:ext uri="{FF2B5EF4-FFF2-40B4-BE49-F238E27FC236}">
                <a16:creationId xmlns:a16="http://schemas.microsoft.com/office/drawing/2014/main" id="{A27F991A-CDBB-05F9-4EEB-B92D0A32EB41}"/>
              </a:ext>
            </a:extLst>
          </p:cNvPr>
          <p:cNvSpPr/>
          <p:nvPr/>
        </p:nvSpPr>
        <p:spPr bwMode="auto">
          <a:xfrm>
            <a:off x="1799059" y="273320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Spark</a:t>
            </a:r>
          </a:p>
        </p:txBody>
      </p:sp>
      <p:sp>
        <p:nvSpPr>
          <p:cNvPr id="110" name="Rectangle: Rounded Corners 24">
            <a:extLst>
              <a:ext uri="{FF2B5EF4-FFF2-40B4-BE49-F238E27FC236}">
                <a16:creationId xmlns:a16="http://schemas.microsoft.com/office/drawing/2014/main" id="{D8EA7233-9140-E118-4B7C-BB8217EADA5A}"/>
              </a:ext>
            </a:extLst>
          </p:cNvPr>
          <p:cNvSpPr/>
          <p:nvPr/>
        </p:nvSpPr>
        <p:spPr bwMode="auto">
          <a:xfrm>
            <a:off x="2349765" y="273320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Event </a:t>
            </a:r>
          </a:p>
          <a:p>
            <a:pPr algn="ctr" defTabSz="932472" fontAlgn="base">
              <a:spcBef>
                <a:spcPct val="0"/>
              </a:spcBef>
              <a:spcAft>
                <a:spcPct val="0"/>
              </a:spcAft>
            </a:pPr>
            <a:r>
              <a:rPr lang="en-US" sz="700" kern="0">
                <a:latin typeface="+mj-lt"/>
                <a:cs typeface="Segoe UI" pitchFamily="34" charset="0"/>
              </a:rPr>
              <a:t>Streams</a:t>
            </a:r>
          </a:p>
        </p:txBody>
      </p:sp>
      <p:sp>
        <p:nvSpPr>
          <p:cNvPr id="111" name="Rectangle: Rounded Corners 24">
            <a:extLst>
              <a:ext uri="{FF2B5EF4-FFF2-40B4-BE49-F238E27FC236}">
                <a16:creationId xmlns:a16="http://schemas.microsoft.com/office/drawing/2014/main" id="{863CED4E-65F8-6D1D-4634-6879901A7312}"/>
              </a:ext>
            </a:extLst>
          </p:cNvPr>
          <p:cNvSpPr/>
          <p:nvPr/>
        </p:nvSpPr>
        <p:spPr bwMode="auto">
          <a:xfrm>
            <a:off x="5355397" y="2703883"/>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dirty="0">
                <a:latin typeface="+mj-lt"/>
                <a:cs typeface="Segoe UI" pitchFamily="34" charset="0"/>
              </a:rPr>
              <a:t>Data </a:t>
            </a:r>
          </a:p>
          <a:p>
            <a:pPr algn="ctr" defTabSz="932472" fontAlgn="base">
              <a:spcBef>
                <a:spcPct val="0"/>
              </a:spcBef>
              <a:spcAft>
                <a:spcPct val="0"/>
              </a:spcAft>
            </a:pPr>
            <a:r>
              <a:rPr lang="en-US" sz="700" kern="0" dirty="0">
                <a:latin typeface="+mj-lt"/>
                <a:cs typeface="Segoe UI" pitchFamily="34" charset="0"/>
              </a:rPr>
              <a:t>Activator</a:t>
            </a:r>
          </a:p>
        </p:txBody>
      </p:sp>
      <p:sp>
        <p:nvSpPr>
          <p:cNvPr id="112" name="Rectangle: Rounded Corners 24">
            <a:extLst>
              <a:ext uri="{FF2B5EF4-FFF2-40B4-BE49-F238E27FC236}">
                <a16:creationId xmlns:a16="http://schemas.microsoft.com/office/drawing/2014/main" id="{9875E589-931F-6A65-4DFF-3E30F908920E}"/>
              </a:ext>
            </a:extLst>
          </p:cNvPr>
          <p:cNvSpPr/>
          <p:nvPr/>
        </p:nvSpPr>
        <p:spPr bwMode="auto">
          <a:xfrm>
            <a:off x="4790235" y="270835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Pipelines</a:t>
            </a:r>
          </a:p>
        </p:txBody>
      </p:sp>
      <p:sp>
        <p:nvSpPr>
          <p:cNvPr id="114" name="Rectangle: Rounded Corners 24">
            <a:extLst>
              <a:ext uri="{FF2B5EF4-FFF2-40B4-BE49-F238E27FC236}">
                <a16:creationId xmlns:a16="http://schemas.microsoft.com/office/drawing/2014/main" id="{69C5C7DE-413C-2964-AD19-A11D278F3A51}"/>
              </a:ext>
            </a:extLst>
          </p:cNvPr>
          <p:cNvSpPr/>
          <p:nvPr/>
        </p:nvSpPr>
        <p:spPr bwMode="auto">
          <a:xfrm>
            <a:off x="5891647" y="270835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KQL</a:t>
            </a:r>
          </a:p>
        </p:txBody>
      </p:sp>
      <p:sp>
        <p:nvSpPr>
          <p:cNvPr id="116" name="Rounded Rectangle 45">
            <a:extLst>
              <a:ext uri="{FF2B5EF4-FFF2-40B4-BE49-F238E27FC236}">
                <a16:creationId xmlns:a16="http://schemas.microsoft.com/office/drawing/2014/main" id="{0D74C3A6-130E-B8B0-121E-5783620B92E0}"/>
              </a:ext>
            </a:extLst>
          </p:cNvPr>
          <p:cNvSpPr/>
          <p:nvPr/>
        </p:nvSpPr>
        <p:spPr>
          <a:xfrm>
            <a:off x="975363" y="4886436"/>
            <a:ext cx="5351927" cy="153163"/>
          </a:xfrm>
          <a:prstGeom prst="roundRect">
            <a:avLst>
              <a:gd name="adj" fmla="val 50000"/>
            </a:avLst>
          </a:prstGeom>
          <a:solidFill>
            <a:schemeClr val="bg1">
              <a:lumMod val="50000"/>
            </a:schemeClr>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Shortcuts</a:t>
            </a:r>
          </a:p>
        </p:txBody>
      </p:sp>
      <p:sp>
        <p:nvSpPr>
          <p:cNvPr id="18" name="Rectangle: Rounded Corners 17">
            <a:extLst>
              <a:ext uri="{FF2B5EF4-FFF2-40B4-BE49-F238E27FC236}">
                <a16:creationId xmlns:a16="http://schemas.microsoft.com/office/drawing/2014/main" id="{B2FFD4F7-BCA4-4590-BEA5-AE99090F25CD}"/>
              </a:ext>
            </a:extLst>
          </p:cNvPr>
          <p:cNvSpPr/>
          <p:nvPr/>
        </p:nvSpPr>
        <p:spPr>
          <a:xfrm>
            <a:off x="554355" y="1211580"/>
            <a:ext cx="6543675" cy="14136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sp>
        <p:nvSpPr>
          <p:cNvPr id="19" name="Rectangle: Rounded Corners 18">
            <a:extLst>
              <a:ext uri="{FF2B5EF4-FFF2-40B4-BE49-F238E27FC236}">
                <a16:creationId xmlns:a16="http://schemas.microsoft.com/office/drawing/2014/main" id="{DDC429D6-AC8F-FA74-A68D-7FF9E5247A2C}"/>
              </a:ext>
            </a:extLst>
          </p:cNvPr>
          <p:cNvSpPr/>
          <p:nvPr/>
        </p:nvSpPr>
        <p:spPr>
          <a:xfrm>
            <a:off x="544539" y="2691482"/>
            <a:ext cx="6543675" cy="10209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sp>
        <p:nvSpPr>
          <p:cNvPr id="21" name="Rectangle: Rounded Corners 20">
            <a:extLst>
              <a:ext uri="{FF2B5EF4-FFF2-40B4-BE49-F238E27FC236}">
                <a16:creationId xmlns:a16="http://schemas.microsoft.com/office/drawing/2014/main" id="{2EA3A88E-5BD9-18EE-1DD8-151FAF15B60B}"/>
              </a:ext>
            </a:extLst>
          </p:cNvPr>
          <p:cNvSpPr/>
          <p:nvPr/>
        </p:nvSpPr>
        <p:spPr>
          <a:xfrm>
            <a:off x="534084" y="4833420"/>
            <a:ext cx="6543675" cy="14136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sp>
        <p:nvSpPr>
          <p:cNvPr id="22" name="Arrow: Right 21">
            <a:extLst>
              <a:ext uri="{FF2B5EF4-FFF2-40B4-BE49-F238E27FC236}">
                <a16:creationId xmlns:a16="http://schemas.microsoft.com/office/drawing/2014/main" id="{07285A96-7888-B626-312B-2CC68296DE61}"/>
              </a:ext>
            </a:extLst>
          </p:cNvPr>
          <p:cNvSpPr/>
          <p:nvPr/>
        </p:nvSpPr>
        <p:spPr>
          <a:xfrm>
            <a:off x="7095271" y="1682887"/>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3" name="Text Placeholder 3">
            <a:extLst>
              <a:ext uri="{FF2B5EF4-FFF2-40B4-BE49-F238E27FC236}">
                <a16:creationId xmlns:a16="http://schemas.microsoft.com/office/drawing/2014/main" id="{0C2F70B6-6511-1DDF-E6FD-996E3283E170}"/>
              </a:ext>
            </a:extLst>
          </p:cNvPr>
          <p:cNvSpPr txBox="1">
            <a:spLocks/>
          </p:cNvSpPr>
          <p:nvPr/>
        </p:nvSpPr>
        <p:spPr>
          <a:xfrm>
            <a:off x="7777370" y="1545302"/>
            <a:ext cx="4303722"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A comprehensive solution that meets all your data integration, engineering, real-time analytics, data science, and BI</a:t>
            </a:r>
            <a:endParaRPr lang="en-US" sz="1800" dirty="0">
              <a:solidFill>
                <a:srgbClr val="000000"/>
              </a:solidFill>
              <a:latin typeface="Segoe UI"/>
            </a:endParaRPr>
          </a:p>
        </p:txBody>
      </p:sp>
      <p:sp>
        <p:nvSpPr>
          <p:cNvPr id="25" name="Arrow: Right 24">
            <a:extLst>
              <a:ext uri="{FF2B5EF4-FFF2-40B4-BE49-F238E27FC236}">
                <a16:creationId xmlns:a16="http://schemas.microsoft.com/office/drawing/2014/main" id="{89811D7B-940E-B5CD-2484-BCE98031B2EC}"/>
              </a:ext>
            </a:extLst>
          </p:cNvPr>
          <p:cNvSpPr/>
          <p:nvPr/>
        </p:nvSpPr>
        <p:spPr>
          <a:xfrm>
            <a:off x="7090301" y="2928780"/>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6" name="Text Placeholder 3">
            <a:extLst>
              <a:ext uri="{FF2B5EF4-FFF2-40B4-BE49-F238E27FC236}">
                <a16:creationId xmlns:a16="http://schemas.microsoft.com/office/drawing/2014/main" id="{30E1BB00-799A-7865-14D2-682125BB13DF}"/>
              </a:ext>
            </a:extLst>
          </p:cNvPr>
          <p:cNvSpPr txBox="1">
            <a:spLocks/>
          </p:cNvSpPr>
          <p:nvPr/>
        </p:nvSpPr>
        <p:spPr>
          <a:xfrm>
            <a:off x="7772400" y="2791195"/>
            <a:ext cx="4303722"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Distributed compute system with isolation boundary, unparalleled speed and efficiency</a:t>
            </a:r>
            <a:endParaRPr lang="en-US" sz="1800" dirty="0">
              <a:solidFill>
                <a:srgbClr val="000000"/>
              </a:solidFill>
              <a:latin typeface="Segoe UI"/>
            </a:endParaRPr>
          </a:p>
        </p:txBody>
      </p:sp>
      <p:sp>
        <p:nvSpPr>
          <p:cNvPr id="27" name="Arrow: Right 26">
            <a:extLst>
              <a:ext uri="{FF2B5EF4-FFF2-40B4-BE49-F238E27FC236}">
                <a16:creationId xmlns:a16="http://schemas.microsoft.com/office/drawing/2014/main" id="{6C5EDE67-FB47-A1E5-6FE2-A0A00F640AA8}"/>
              </a:ext>
            </a:extLst>
          </p:cNvPr>
          <p:cNvSpPr/>
          <p:nvPr/>
        </p:nvSpPr>
        <p:spPr>
          <a:xfrm>
            <a:off x="7072709" y="4005100"/>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8" name="Text Placeholder 3">
            <a:extLst>
              <a:ext uri="{FF2B5EF4-FFF2-40B4-BE49-F238E27FC236}">
                <a16:creationId xmlns:a16="http://schemas.microsoft.com/office/drawing/2014/main" id="{52D87645-C3FC-9F4C-DEE1-BAC48CAA99AE}"/>
              </a:ext>
            </a:extLst>
          </p:cNvPr>
          <p:cNvSpPr txBox="1">
            <a:spLocks/>
          </p:cNvSpPr>
          <p:nvPr/>
        </p:nvSpPr>
        <p:spPr>
          <a:xfrm>
            <a:off x="7754808" y="3867515"/>
            <a:ext cx="4321314"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Single, unified, logical data lake for the whole organization, simplifying data management and collaboration</a:t>
            </a:r>
            <a:endParaRPr lang="en-US" sz="1800" dirty="0">
              <a:solidFill>
                <a:srgbClr val="000000"/>
              </a:solidFill>
              <a:latin typeface="Segoe UI"/>
            </a:endParaRPr>
          </a:p>
        </p:txBody>
      </p:sp>
      <p:sp>
        <p:nvSpPr>
          <p:cNvPr id="29" name="Arrow: Right 28">
            <a:extLst>
              <a:ext uri="{FF2B5EF4-FFF2-40B4-BE49-F238E27FC236}">
                <a16:creationId xmlns:a16="http://schemas.microsoft.com/office/drawing/2014/main" id="{8F518230-3B54-4074-C889-93FF2DF39387}"/>
              </a:ext>
            </a:extLst>
          </p:cNvPr>
          <p:cNvSpPr/>
          <p:nvPr/>
        </p:nvSpPr>
        <p:spPr>
          <a:xfrm>
            <a:off x="7090301" y="5320628"/>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30" name="Text Placeholder 3">
            <a:extLst>
              <a:ext uri="{FF2B5EF4-FFF2-40B4-BE49-F238E27FC236}">
                <a16:creationId xmlns:a16="http://schemas.microsoft.com/office/drawing/2014/main" id="{6EB3647D-DB26-62E3-1ADF-C84C352F4BCF}"/>
              </a:ext>
            </a:extLst>
          </p:cNvPr>
          <p:cNvSpPr txBox="1">
            <a:spLocks/>
          </p:cNvSpPr>
          <p:nvPr/>
        </p:nvSpPr>
        <p:spPr>
          <a:xfrm>
            <a:off x="7772400" y="5183043"/>
            <a:ext cx="4303722"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Shortcuts enable easy data sharing, eliminating the data duplication and simplifying data collaboration</a:t>
            </a:r>
            <a:endParaRPr lang="en-US" sz="1800" dirty="0">
              <a:solidFill>
                <a:srgbClr val="000000"/>
              </a:solidFill>
              <a:latin typeface="Segoe UI"/>
            </a:endParaRPr>
          </a:p>
        </p:txBody>
      </p:sp>
      <p:sp>
        <p:nvSpPr>
          <p:cNvPr id="31" name="Cylinder 30">
            <a:extLst>
              <a:ext uri="{FF2B5EF4-FFF2-40B4-BE49-F238E27FC236}">
                <a16:creationId xmlns:a16="http://schemas.microsoft.com/office/drawing/2014/main" id="{1F306FEE-31EF-A02D-63CC-A2D8D42F250E}"/>
              </a:ext>
            </a:extLst>
          </p:cNvPr>
          <p:cNvSpPr/>
          <p:nvPr/>
        </p:nvSpPr>
        <p:spPr bwMode="auto">
          <a:xfrm>
            <a:off x="2248781"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CRM</a:t>
            </a:r>
          </a:p>
        </p:txBody>
      </p:sp>
      <p:sp>
        <p:nvSpPr>
          <p:cNvPr id="32" name="Cylinder 31">
            <a:extLst>
              <a:ext uri="{FF2B5EF4-FFF2-40B4-BE49-F238E27FC236}">
                <a16:creationId xmlns:a16="http://schemas.microsoft.com/office/drawing/2014/main" id="{EB617FDC-61C3-E45C-DA9B-6FA4E549E066}"/>
              </a:ext>
            </a:extLst>
          </p:cNvPr>
          <p:cNvSpPr/>
          <p:nvPr/>
        </p:nvSpPr>
        <p:spPr bwMode="auto">
          <a:xfrm>
            <a:off x="3156499"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HR</a:t>
            </a:r>
          </a:p>
        </p:txBody>
      </p:sp>
      <p:sp>
        <p:nvSpPr>
          <p:cNvPr id="33" name="Cylinder 32">
            <a:extLst>
              <a:ext uri="{FF2B5EF4-FFF2-40B4-BE49-F238E27FC236}">
                <a16:creationId xmlns:a16="http://schemas.microsoft.com/office/drawing/2014/main" id="{BEDCDA96-D2EE-51AF-D43D-53BC5CAB44D5}"/>
              </a:ext>
            </a:extLst>
          </p:cNvPr>
          <p:cNvSpPr/>
          <p:nvPr/>
        </p:nvSpPr>
        <p:spPr bwMode="auto">
          <a:xfrm>
            <a:off x="4064217"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	MDM</a:t>
            </a:r>
          </a:p>
        </p:txBody>
      </p:sp>
      <p:sp>
        <p:nvSpPr>
          <p:cNvPr id="34" name="Cylinder 33">
            <a:extLst>
              <a:ext uri="{FF2B5EF4-FFF2-40B4-BE49-F238E27FC236}">
                <a16:creationId xmlns:a16="http://schemas.microsoft.com/office/drawing/2014/main" id="{F7DA9289-A608-9F05-8037-4EB186C6DC6A}"/>
              </a:ext>
            </a:extLst>
          </p:cNvPr>
          <p:cNvSpPr/>
          <p:nvPr/>
        </p:nvSpPr>
        <p:spPr bwMode="auto">
          <a:xfrm>
            <a:off x="4971935"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Operational</a:t>
            </a:r>
          </a:p>
        </p:txBody>
      </p:sp>
      <p:sp>
        <p:nvSpPr>
          <p:cNvPr id="35" name="Cylinder 34">
            <a:extLst>
              <a:ext uri="{FF2B5EF4-FFF2-40B4-BE49-F238E27FC236}">
                <a16:creationId xmlns:a16="http://schemas.microsoft.com/office/drawing/2014/main" id="{E3054656-692B-87AC-2B6F-A61CE45AB7BE}"/>
              </a:ext>
            </a:extLst>
          </p:cNvPr>
          <p:cNvSpPr/>
          <p:nvPr/>
        </p:nvSpPr>
        <p:spPr bwMode="auto">
          <a:xfrm>
            <a:off x="5879652"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Analytics</a:t>
            </a:r>
          </a:p>
        </p:txBody>
      </p:sp>
      <p:sp>
        <p:nvSpPr>
          <p:cNvPr id="20" name="Rectangle: Rounded Corners 19">
            <a:extLst>
              <a:ext uri="{FF2B5EF4-FFF2-40B4-BE49-F238E27FC236}">
                <a16:creationId xmlns:a16="http://schemas.microsoft.com/office/drawing/2014/main" id="{84774FFB-7F16-492E-AA79-508FBBD79162}"/>
              </a:ext>
            </a:extLst>
          </p:cNvPr>
          <p:cNvSpPr/>
          <p:nvPr/>
        </p:nvSpPr>
        <p:spPr>
          <a:xfrm>
            <a:off x="533708" y="3783487"/>
            <a:ext cx="6543675" cy="93484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pic>
        <p:nvPicPr>
          <p:cNvPr id="36" name="Picture 35">
            <a:extLst>
              <a:ext uri="{FF2B5EF4-FFF2-40B4-BE49-F238E27FC236}">
                <a16:creationId xmlns:a16="http://schemas.microsoft.com/office/drawing/2014/main" id="{898F303E-93A8-9894-B99E-53C980507A6F}"/>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2394751" y="4134489"/>
            <a:ext cx="422051" cy="299988"/>
          </a:xfrm>
          <a:prstGeom prst="rect">
            <a:avLst/>
          </a:prstGeom>
        </p:spPr>
      </p:pic>
    </p:spTree>
    <p:extLst>
      <p:ext uri="{BB962C8B-B14F-4D97-AF65-F5344CB8AC3E}">
        <p14:creationId xmlns:p14="http://schemas.microsoft.com/office/powerpoint/2010/main" val="16840412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3" grpId="0" animBg="1"/>
      <p:bldP spid="25" grpId="0" animBg="1"/>
      <p:bldP spid="26" grpId="0" animBg="1"/>
      <p:bldP spid="27" grpId="0" animBg="1"/>
      <p:bldP spid="28" grpId="0" animBg="1"/>
      <p:bldP spid="29" grpId="0" animBg="1"/>
      <p:bldP spid="30"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Graphic 241" descr="Cloud with solid fill">
            <a:extLst>
              <a:ext uri="{FF2B5EF4-FFF2-40B4-BE49-F238E27FC236}">
                <a16:creationId xmlns:a16="http://schemas.microsoft.com/office/drawing/2014/main" id="{072F10D0-9567-1E95-F029-BC48AE6BB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3142" y="2746461"/>
            <a:ext cx="985696" cy="914400"/>
          </a:xfrm>
          <a:prstGeom prst="rect">
            <a:avLst/>
          </a:prstGeom>
        </p:spPr>
      </p:pic>
      <p:sp>
        <p:nvSpPr>
          <p:cNvPr id="135" name="Rectangle 134">
            <a:extLst>
              <a:ext uri="{FF2B5EF4-FFF2-40B4-BE49-F238E27FC236}">
                <a16:creationId xmlns:a16="http://schemas.microsoft.com/office/drawing/2014/main" id="{D18A7805-CFF6-8C79-9ABF-B41FF9B37219}"/>
              </a:ext>
            </a:extLst>
          </p:cNvPr>
          <p:cNvSpPr/>
          <p:nvPr/>
        </p:nvSpPr>
        <p:spPr bwMode="auto">
          <a:xfrm>
            <a:off x="2220567" y="880366"/>
            <a:ext cx="9950667" cy="5709117"/>
          </a:xfrm>
          <a:prstGeom prst="rect">
            <a:avLst/>
          </a:prstGeom>
          <a:solidFill>
            <a:schemeClr val="tx2"/>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2C7C8EF-CBAA-8B01-4775-E46AF434D46C}"/>
              </a:ext>
            </a:extLst>
          </p:cNvPr>
          <p:cNvSpPr>
            <a:spLocks noGrp="1"/>
          </p:cNvSpPr>
          <p:nvPr>
            <p:ph type="title"/>
          </p:nvPr>
        </p:nvSpPr>
        <p:spPr/>
        <p:txBody>
          <a:bodyPr/>
          <a:lstStyle/>
          <a:p>
            <a:r>
              <a:rPr lang="en-GB" dirty="0"/>
              <a:t>Simplified Architecture</a:t>
            </a:r>
          </a:p>
        </p:txBody>
      </p:sp>
      <p:sp>
        <p:nvSpPr>
          <p:cNvPr id="3" name="Rectangle 2">
            <a:extLst>
              <a:ext uri="{FF2B5EF4-FFF2-40B4-BE49-F238E27FC236}">
                <a16:creationId xmlns:a16="http://schemas.microsoft.com/office/drawing/2014/main" id="{FCF14BDF-B452-4D32-A5A0-A1AD4F6B15FD}"/>
              </a:ext>
            </a:extLst>
          </p:cNvPr>
          <p:cNvSpPr/>
          <p:nvPr/>
        </p:nvSpPr>
        <p:spPr bwMode="auto">
          <a:xfrm>
            <a:off x="2237034" y="5480953"/>
            <a:ext cx="9838497" cy="1100435"/>
          </a:xfrm>
          <a:prstGeom prst="rect">
            <a:avLst/>
          </a:prstGeom>
          <a:solidFill>
            <a:schemeClr val="tx2">
              <a:lumMod val="10000"/>
              <a:lumOff val="9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dirty="0">
                <a:solidFill>
                  <a:schemeClr val="bg1"/>
                </a:solidFill>
                <a:highlight>
                  <a:srgbClr val="008080"/>
                </a:highlight>
                <a:ea typeface="Segoe UI" pitchFamily="34" charset="0"/>
                <a:cs typeface="Segoe UI" pitchFamily="34" charset="0"/>
              </a:rPr>
              <a:t>STORE</a:t>
            </a:r>
            <a:endParaRPr lang="en-US" sz="2400" b="1" dirty="0">
              <a:solidFill>
                <a:schemeClr val="bg1"/>
              </a:solidFill>
              <a:highlight>
                <a:srgbClr val="008080"/>
              </a:highlight>
              <a:ea typeface="Segoe UI" pitchFamily="34" charset="0"/>
              <a:cs typeface="Segoe UI" pitchFamily="34" charset="0"/>
            </a:endParaRPr>
          </a:p>
        </p:txBody>
      </p:sp>
      <p:sp>
        <p:nvSpPr>
          <p:cNvPr id="4" name="Rectangle 3">
            <a:extLst>
              <a:ext uri="{FF2B5EF4-FFF2-40B4-BE49-F238E27FC236}">
                <a16:creationId xmlns:a16="http://schemas.microsoft.com/office/drawing/2014/main" id="{D1CDC214-4E1D-40C7-AE60-10304584D57A}"/>
              </a:ext>
            </a:extLst>
          </p:cNvPr>
          <p:cNvSpPr/>
          <p:nvPr/>
        </p:nvSpPr>
        <p:spPr bwMode="auto">
          <a:xfrm>
            <a:off x="10596287" y="896537"/>
            <a:ext cx="1479245"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dirty="0">
                <a:solidFill>
                  <a:schemeClr val="bg1"/>
                </a:solidFill>
                <a:ea typeface="Segoe UI" pitchFamily="34" charset="0"/>
                <a:cs typeface="Segoe UI" pitchFamily="34" charset="0"/>
              </a:rPr>
              <a:t>VISUALIZE</a:t>
            </a:r>
            <a:endParaRPr lang="en-US" sz="2400" b="1"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F608A9AF-2172-430A-A048-0E42E62E1535}"/>
              </a:ext>
            </a:extLst>
          </p:cNvPr>
          <p:cNvSpPr/>
          <p:nvPr/>
        </p:nvSpPr>
        <p:spPr bwMode="auto">
          <a:xfrm>
            <a:off x="2289633" y="896469"/>
            <a:ext cx="1526371"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a:solidFill>
                  <a:schemeClr val="bg1"/>
                </a:solidFill>
                <a:ea typeface="Segoe UI" pitchFamily="34" charset="0"/>
                <a:cs typeface="Segoe UI" pitchFamily="34" charset="0"/>
              </a:rPr>
              <a:t>INGEST</a:t>
            </a:r>
            <a:endParaRPr lang="en-US" sz="2400" b="1">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70FB63E-99E9-43E4-A4D5-CCB5FD9A85F1}"/>
              </a:ext>
            </a:extLst>
          </p:cNvPr>
          <p:cNvSpPr/>
          <p:nvPr/>
        </p:nvSpPr>
        <p:spPr bwMode="auto">
          <a:xfrm>
            <a:off x="3969730" y="896537"/>
            <a:ext cx="2057109"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dirty="0">
                <a:solidFill>
                  <a:schemeClr val="bg1"/>
                </a:solidFill>
                <a:ea typeface="Segoe UI" pitchFamily="34" charset="0"/>
                <a:cs typeface="Segoe UI" pitchFamily="34" charset="0"/>
              </a:rPr>
              <a:t>PREPARE</a:t>
            </a:r>
            <a:endParaRPr lang="en-US" sz="2400" b="1" dirty="0">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7F387B8-1A81-4F0D-9875-3BB4223648CB}"/>
              </a:ext>
            </a:extLst>
          </p:cNvPr>
          <p:cNvSpPr/>
          <p:nvPr/>
        </p:nvSpPr>
        <p:spPr bwMode="auto">
          <a:xfrm>
            <a:off x="6184887" y="896537"/>
            <a:ext cx="2057109"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a:solidFill>
                  <a:schemeClr val="bg1"/>
                </a:solidFill>
                <a:ea typeface="Segoe UI" pitchFamily="34" charset="0"/>
                <a:cs typeface="Segoe UI" pitchFamily="34" charset="0"/>
              </a:rPr>
              <a:t>TRANSFORM &amp; ENRICH</a:t>
            </a:r>
            <a:endParaRPr lang="en-US" sz="2400" b="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66B68D-EBC5-4D15-868A-0320583AE1E5}"/>
              </a:ext>
            </a:extLst>
          </p:cNvPr>
          <p:cNvSpPr/>
          <p:nvPr/>
        </p:nvSpPr>
        <p:spPr bwMode="auto">
          <a:xfrm>
            <a:off x="8404749" y="896537"/>
            <a:ext cx="2057109"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a:solidFill>
                  <a:schemeClr val="bg1"/>
                </a:solidFill>
                <a:ea typeface="Segoe UI" pitchFamily="34" charset="0"/>
                <a:cs typeface="Segoe UI" pitchFamily="34" charset="0"/>
              </a:rPr>
              <a:t>SERVE</a:t>
            </a:r>
            <a:endParaRPr lang="en-US" sz="2400" b="1">
              <a:solidFill>
                <a:schemeClr val="bg1"/>
              </a:solidFill>
              <a:ea typeface="Segoe UI" pitchFamily="34" charset="0"/>
              <a:cs typeface="Segoe UI" pitchFamily="34" charset="0"/>
            </a:endParaRPr>
          </a:p>
        </p:txBody>
      </p:sp>
      <p:sp>
        <p:nvSpPr>
          <p:cNvPr id="65" name="TextBox 27">
            <a:extLst>
              <a:ext uri="{FF2B5EF4-FFF2-40B4-BE49-F238E27FC236}">
                <a16:creationId xmlns:a16="http://schemas.microsoft.com/office/drawing/2014/main" id="{C2E213C4-75C5-4D90-9720-E3FC51B7B67F}"/>
              </a:ext>
            </a:extLst>
          </p:cNvPr>
          <p:cNvSpPr txBox="1"/>
          <p:nvPr/>
        </p:nvSpPr>
        <p:spPr>
          <a:xfrm>
            <a:off x="2948259" y="6024205"/>
            <a:ext cx="1747119" cy="544724"/>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b="1" dirty="0" err="1">
                <a:gradFill>
                  <a:gsLst>
                    <a:gs pos="2917">
                      <a:schemeClr val="tx1"/>
                    </a:gs>
                    <a:gs pos="30000">
                      <a:schemeClr val="tx1"/>
                    </a:gs>
                  </a:gsLst>
                  <a:lin ang="5400000" scaled="0"/>
                </a:gradFill>
              </a:rPr>
              <a:t>OneLake</a:t>
            </a:r>
            <a:endParaRPr lang="en-US" sz="1200" b="1" dirty="0">
              <a:gradFill>
                <a:gsLst>
                  <a:gs pos="2917">
                    <a:schemeClr val="tx1"/>
                  </a:gs>
                  <a:gs pos="30000">
                    <a:schemeClr val="tx1"/>
                  </a:gs>
                </a:gsLst>
                <a:lin ang="5400000" scaled="0"/>
              </a:gradFill>
            </a:endParaRPr>
          </a:p>
        </p:txBody>
      </p:sp>
      <p:cxnSp>
        <p:nvCxnSpPr>
          <p:cNvPr id="12" name="Connector: Elbow 11">
            <a:extLst>
              <a:ext uri="{FF2B5EF4-FFF2-40B4-BE49-F238E27FC236}">
                <a16:creationId xmlns:a16="http://schemas.microsoft.com/office/drawing/2014/main" id="{AB75EFE7-9EA2-4AE9-8102-747456F64FD8}"/>
              </a:ext>
            </a:extLst>
          </p:cNvPr>
          <p:cNvCxnSpPr>
            <a:cxnSpLocks/>
            <a:stCxn id="5" idx="2"/>
            <a:endCxn id="69" idx="0"/>
          </p:cNvCxnSpPr>
          <p:nvPr/>
        </p:nvCxnSpPr>
        <p:spPr>
          <a:xfrm rot="16200000" flipH="1">
            <a:off x="3304763" y="5099449"/>
            <a:ext cx="280761" cy="784648"/>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66A887A-5443-4AA5-B8D1-69110B4B171F}"/>
              </a:ext>
            </a:extLst>
          </p:cNvPr>
          <p:cNvCxnSpPr>
            <a:cxnSpLocks/>
            <a:endCxn id="6" idx="2"/>
          </p:cNvCxnSpPr>
          <p:nvPr/>
        </p:nvCxnSpPr>
        <p:spPr>
          <a:xfrm flipV="1">
            <a:off x="4148096" y="5351461"/>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07F29EA-A1C6-4E2C-B4FC-B8CF3E119EF4}"/>
              </a:ext>
            </a:extLst>
          </p:cNvPr>
          <p:cNvCxnSpPr>
            <a:cxnSpLocks/>
            <a:endCxn id="7" idx="2"/>
          </p:cNvCxnSpPr>
          <p:nvPr/>
        </p:nvCxnSpPr>
        <p:spPr>
          <a:xfrm flipV="1">
            <a:off x="4096253" y="5351461"/>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947CB6D-34D9-4D7B-AF43-B99D0AD7029D}"/>
              </a:ext>
            </a:extLst>
          </p:cNvPr>
          <p:cNvCxnSpPr>
            <a:cxnSpLocks/>
            <a:endCxn id="8" idx="2"/>
          </p:cNvCxnSpPr>
          <p:nvPr/>
        </p:nvCxnSpPr>
        <p:spPr>
          <a:xfrm flipV="1">
            <a:off x="4049117" y="5351461"/>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2AF3BBA-0752-DA86-5A78-8CA41170E57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59338" y="5632154"/>
            <a:ext cx="756257" cy="537537"/>
          </a:xfrm>
          <a:prstGeom prst="rect">
            <a:avLst/>
          </a:prstGeom>
        </p:spPr>
      </p:pic>
      <p:sp>
        <p:nvSpPr>
          <p:cNvPr id="11" name="Rectangle 10">
            <a:extLst>
              <a:ext uri="{FF2B5EF4-FFF2-40B4-BE49-F238E27FC236}">
                <a16:creationId xmlns:a16="http://schemas.microsoft.com/office/drawing/2014/main" id="{9323ADFB-A782-6CFC-413F-4CA38C6E277B}"/>
              </a:ext>
            </a:extLst>
          </p:cNvPr>
          <p:cNvSpPr/>
          <p:nvPr/>
        </p:nvSpPr>
        <p:spPr>
          <a:xfrm>
            <a:off x="20766" y="901790"/>
            <a:ext cx="2140632" cy="568769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kern="0">
              <a:gradFill>
                <a:gsLst>
                  <a:gs pos="1250">
                    <a:srgbClr val="161616"/>
                  </a:gs>
                  <a:gs pos="100000">
                    <a:srgbClr val="161616"/>
                  </a:gs>
                </a:gsLst>
                <a:lin ang="5400000" scaled="0"/>
              </a:gradFill>
              <a:latin typeface="Segoe UI"/>
            </a:endParaRPr>
          </a:p>
        </p:txBody>
      </p:sp>
      <p:cxnSp>
        <p:nvCxnSpPr>
          <p:cNvPr id="24" name="Straight Connector 23">
            <a:extLst>
              <a:ext uri="{FF2B5EF4-FFF2-40B4-BE49-F238E27FC236}">
                <a16:creationId xmlns:a16="http://schemas.microsoft.com/office/drawing/2014/main" id="{D46D16BB-9B12-E618-BFDE-A3B1947BA78E}"/>
              </a:ext>
            </a:extLst>
          </p:cNvPr>
          <p:cNvCxnSpPr/>
          <p:nvPr/>
        </p:nvCxnSpPr>
        <p:spPr>
          <a:xfrm flipH="1">
            <a:off x="2177369" y="896536"/>
            <a:ext cx="9804" cy="5684852"/>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sp>
        <p:nvSpPr>
          <p:cNvPr id="64" name="Rectangle 63">
            <a:extLst>
              <a:ext uri="{FF2B5EF4-FFF2-40B4-BE49-F238E27FC236}">
                <a16:creationId xmlns:a16="http://schemas.microsoft.com/office/drawing/2014/main" id="{6CB9DCEF-B6EA-F257-2E2D-A743AD8D5322}"/>
              </a:ext>
            </a:extLst>
          </p:cNvPr>
          <p:cNvSpPr/>
          <p:nvPr/>
        </p:nvSpPr>
        <p:spPr>
          <a:xfrm rot="5400000" flipV="1">
            <a:off x="-116939" y="2188361"/>
            <a:ext cx="805055" cy="26384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225">
              <a:defRPr/>
            </a:pPr>
            <a:r>
              <a:rPr lang="en-US" sz="900" b="1" kern="0">
                <a:gradFill>
                  <a:gsLst>
                    <a:gs pos="1250">
                      <a:srgbClr val="161616"/>
                    </a:gs>
                    <a:gs pos="100000">
                      <a:srgbClr val="161616"/>
                    </a:gs>
                  </a:gsLst>
                  <a:lin ang="5400000" scaled="0"/>
                </a:gradFill>
                <a:latin typeface="Segoe UI"/>
              </a:rPr>
              <a:t>Telemetry</a:t>
            </a:r>
            <a:endParaRPr lang="en-US" sz="900" kern="0">
              <a:gradFill>
                <a:gsLst>
                  <a:gs pos="1250">
                    <a:srgbClr val="161616"/>
                  </a:gs>
                  <a:gs pos="100000">
                    <a:srgbClr val="161616"/>
                  </a:gs>
                </a:gsLst>
                <a:lin ang="5400000" scaled="0"/>
              </a:gradFill>
              <a:latin typeface="Segoe UI"/>
            </a:endParaRPr>
          </a:p>
        </p:txBody>
      </p:sp>
      <p:sp>
        <p:nvSpPr>
          <p:cNvPr id="70" name="Left Brace 69">
            <a:extLst>
              <a:ext uri="{FF2B5EF4-FFF2-40B4-BE49-F238E27FC236}">
                <a16:creationId xmlns:a16="http://schemas.microsoft.com/office/drawing/2014/main" id="{0B7C4100-72BC-7C13-A617-685A2A5A7340}"/>
              </a:ext>
            </a:extLst>
          </p:cNvPr>
          <p:cNvSpPr/>
          <p:nvPr/>
        </p:nvSpPr>
        <p:spPr>
          <a:xfrm>
            <a:off x="399647" y="1893445"/>
            <a:ext cx="108195" cy="816293"/>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endParaRPr lang="en-US" b="1" kern="0">
              <a:gradFill>
                <a:gsLst>
                  <a:gs pos="1250">
                    <a:srgbClr val="161616"/>
                  </a:gs>
                  <a:gs pos="100000">
                    <a:srgbClr val="161616"/>
                  </a:gs>
                </a:gsLst>
                <a:lin ang="5400000" scaled="0"/>
              </a:gradFill>
              <a:latin typeface="Segoe UI"/>
            </a:endParaRPr>
          </a:p>
        </p:txBody>
      </p:sp>
      <p:pic>
        <p:nvPicPr>
          <p:cNvPr id="79" name="Picture 78">
            <a:extLst>
              <a:ext uri="{FF2B5EF4-FFF2-40B4-BE49-F238E27FC236}">
                <a16:creationId xmlns:a16="http://schemas.microsoft.com/office/drawing/2014/main" id="{ECBDC174-4784-5662-A171-80F6BD7CA191}"/>
              </a:ext>
            </a:extLst>
          </p:cNvPr>
          <p:cNvPicPr>
            <a:picLocks noChangeAspect="1"/>
          </p:cNvPicPr>
          <p:nvPr/>
        </p:nvPicPr>
        <p:blipFill>
          <a:blip r:embed="rId6"/>
          <a:stretch>
            <a:fillRect/>
          </a:stretch>
        </p:blipFill>
        <p:spPr>
          <a:xfrm>
            <a:off x="522084" y="2131783"/>
            <a:ext cx="495099" cy="235255"/>
          </a:xfrm>
          <a:prstGeom prst="rect">
            <a:avLst/>
          </a:prstGeom>
        </p:spPr>
      </p:pic>
      <p:pic>
        <p:nvPicPr>
          <p:cNvPr id="80" name="Picture 79">
            <a:extLst>
              <a:ext uri="{FF2B5EF4-FFF2-40B4-BE49-F238E27FC236}">
                <a16:creationId xmlns:a16="http://schemas.microsoft.com/office/drawing/2014/main" id="{F574EF7A-C082-E7B7-7954-994D1C829D9E}"/>
              </a:ext>
            </a:extLst>
          </p:cNvPr>
          <p:cNvPicPr>
            <a:picLocks noChangeAspect="1"/>
          </p:cNvPicPr>
          <p:nvPr/>
        </p:nvPicPr>
        <p:blipFill>
          <a:blip r:embed="rId6"/>
          <a:stretch>
            <a:fillRect/>
          </a:stretch>
        </p:blipFill>
        <p:spPr>
          <a:xfrm>
            <a:off x="674463" y="2284162"/>
            <a:ext cx="495099" cy="235255"/>
          </a:xfrm>
          <a:prstGeom prst="rect">
            <a:avLst/>
          </a:prstGeom>
        </p:spPr>
      </p:pic>
      <p:pic>
        <p:nvPicPr>
          <p:cNvPr id="81" name="Picture 80">
            <a:extLst>
              <a:ext uri="{FF2B5EF4-FFF2-40B4-BE49-F238E27FC236}">
                <a16:creationId xmlns:a16="http://schemas.microsoft.com/office/drawing/2014/main" id="{614B42F0-14F7-B896-98C4-3DAEBC30D02B}"/>
              </a:ext>
            </a:extLst>
          </p:cNvPr>
          <p:cNvPicPr>
            <a:picLocks noChangeAspect="1"/>
          </p:cNvPicPr>
          <p:nvPr/>
        </p:nvPicPr>
        <p:blipFill>
          <a:blip r:embed="rId6"/>
          <a:stretch>
            <a:fillRect/>
          </a:stretch>
        </p:blipFill>
        <p:spPr>
          <a:xfrm>
            <a:off x="826841" y="2436540"/>
            <a:ext cx="495099" cy="235255"/>
          </a:xfrm>
          <a:prstGeom prst="rect">
            <a:avLst/>
          </a:prstGeom>
        </p:spPr>
      </p:pic>
      <p:pic>
        <p:nvPicPr>
          <p:cNvPr id="86" name="Picture 85">
            <a:extLst>
              <a:ext uri="{FF2B5EF4-FFF2-40B4-BE49-F238E27FC236}">
                <a16:creationId xmlns:a16="http://schemas.microsoft.com/office/drawing/2014/main" id="{0B9D2430-A5BA-CB3F-5C90-070251DC05F0}"/>
              </a:ext>
            </a:extLst>
          </p:cNvPr>
          <p:cNvPicPr>
            <a:picLocks noChangeAspect="1"/>
          </p:cNvPicPr>
          <p:nvPr/>
        </p:nvPicPr>
        <p:blipFill>
          <a:blip r:embed="rId7"/>
          <a:stretch>
            <a:fillRect/>
          </a:stretch>
        </p:blipFill>
        <p:spPr>
          <a:xfrm>
            <a:off x="471961" y="3586265"/>
            <a:ext cx="437221" cy="354295"/>
          </a:xfrm>
          <a:prstGeom prst="rect">
            <a:avLst/>
          </a:prstGeom>
        </p:spPr>
      </p:pic>
      <p:sp>
        <p:nvSpPr>
          <p:cNvPr id="87" name="TextBox 81">
            <a:extLst>
              <a:ext uri="{FF2B5EF4-FFF2-40B4-BE49-F238E27FC236}">
                <a16:creationId xmlns:a16="http://schemas.microsoft.com/office/drawing/2014/main" id="{F90A7D06-EDDE-535D-74C2-E50598F7F0FD}"/>
              </a:ext>
            </a:extLst>
          </p:cNvPr>
          <p:cNvSpPr txBox="1"/>
          <p:nvPr/>
        </p:nvSpPr>
        <p:spPr>
          <a:xfrm>
            <a:off x="199995" y="3745637"/>
            <a:ext cx="859256" cy="627700"/>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Local DB Sensor Readings</a:t>
            </a:r>
          </a:p>
        </p:txBody>
      </p:sp>
      <p:pic>
        <p:nvPicPr>
          <p:cNvPr id="88" name="Picture 87">
            <a:extLst>
              <a:ext uri="{FF2B5EF4-FFF2-40B4-BE49-F238E27FC236}">
                <a16:creationId xmlns:a16="http://schemas.microsoft.com/office/drawing/2014/main" id="{4978B4EB-43FF-AB61-94FB-775BCAF0CE5F}"/>
              </a:ext>
            </a:extLst>
          </p:cNvPr>
          <p:cNvPicPr>
            <a:picLocks noChangeAspect="1"/>
          </p:cNvPicPr>
          <p:nvPr/>
        </p:nvPicPr>
        <p:blipFill>
          <a:blip r:embed="rId7"/>
          <a:stretch>
            <a:fillRect/>
          </a:stretch>
        </p:blipFill>
        <p:spPr>
          <a:xfrm>
            <a:off x="957198" y="3590338"/>
            <a:ext cx="424675" cy="344129"/>
          </a:xfrm>
          <a:prstGeom prst="rect">
            <a:avLst/>
          </a:prstGeom>
        </p:spPr>
      </p:pic>
      <p:sp>
        <p:nvSpPr>
          <p:cNvPr id="89" name="TextBox 108">
            <a:extLst>
              <a:ext uri="{FF2B5EF4-FFF2-40B4-BE49-F238E27FC236}">
                <a16:creationId xmlns:a16="http://schemas.microsoft.com/office/drawing/2014/main" id="{D42E7610-E662-6C92-710A-D7FED5CAA3C1}"/>
              </a:ext>
            </a:extLst>
          </p:cNvPr>
          <p:cNvSpPr txBox="1"/>
          <p:nvPr/>
        </p:nvSpPr>
        <p:spPr>
          <a:xfrm>
            <a:off x="818195" y="3800082"/>
            <a:ext cx="800578" cy="516991"/>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Local DB Logs</a:t>
            </a:r>
          </a:p>
        </p:txBody>
      </p:sp>
      <p:sp>
        <p:nvSpPr>
          <p:cNvPr id="90" name="Oval 89">
            <a:extLst>
              <a:ext uri="{FF2B5EF4-FFF2-40B4-BE49-F238E27FC236}">
                <a16:creationId xmlns:a16="http://schemas.microsoft.com/office/drawing/2014/main" id="{A803ADD3-184E-95C5-D5DB-E1DCA9CFAB66}"/>
              </a:ext>
            </a:extLst>
          </p:cNvPr>
          <p:cNvSpPr/>
          <p:nvPr/>
        </p:nvSpPr>
        <p:spPr bwMode="auto">
          <a:xfrm>
            <a:off x="1682151" y="3659134"/>
            <a:ext cx="313309" cy="214216"/>
          </a:xfrm>
          <a:prstGeom prst="ellipse">
            <a:avLst/>
          </a:prstGeom>
          <a:gradFill>
            <a:gsLst>
              <a:gs pos="0">
                <a:srgbClr val="7030A0"/>
              </a:gs>
              <a:gs pos="100000">
                <a:schemeClr val="accent3">
                  <a:satMod val="110000"/>
                  <a:lumMod val="100000"/>
                  <a:shade val="100000"/>
                </a:schemeClr>
              </a:gs>
              <a:gs pos="100000">
                <a:schemeClr val="accent3">
                  <a:lumMod val="99000"/>
                  <a:satMod val="120000"/>
                  <a:shade val="78000"/>
                </a:schemeClr>
              </a:gs>
            </a:gsLs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225" eaLnBrk="0" fontAlgn="base" hangingPunct="0">
              <a:spcBef>
                <a:spcPct val="0"/>
              </a:spcBef>
              <a:spcAft>
                <a:spcPct val="0"/>
              </a:spcAft>
              <a:defRPr/>
            </a:pPr>
            <a:endParaRPr lang="en-US" sz="2400" kern="0">
              <a:gradFill>
                <a:gsLst>
                  <a:gs pos="1250">
                    <a:srgbClr val="161616"/>
                  </a:gs>
                  <a:gs pos="100000">
                    <a:srgbClr val="161616"/>
                  </a:gs>
                </a:gsLst>
                <a:lin ang="5400000" scaled="0"/>
              </a:gradFill>
              <a:latin typeface="Arial" pitchFamily="34" charset="0"/>
              <a:ea typeface="ヒラギノ角ゴ Pro W3" pitchFamily="1" charset="-128"/>
            </a:endParaRPr>
          </a:p>
        </p:txBody>
      </p:sp>
      <p:sp>
        <p:nvSpPr>
          <p:cNvPr id="91" name="TextBox 110">
            <a:extLst>
              <a:ext uri="{FF2B5EF4-FFF2-40B4-BE49-F238E27FC236}">
                <a16:creationId xmlns:a16="http://schemas.microsoft.com/office/drawing/2014/main" id="{C7A27FE7-BFD5-E63D-E83E-23E53DD90AB1}"/>
              </a:ext>
            </a:extLst>
          </p:cNvPr>
          <p:cNvSpPr txBox="1"/>
          <p:nvPr/>
        </p:nvSpPr>
        <p:spPr>
          <a:xfrm>
            <a:off x="1474622" y="3907992"/>
            <a:ext cx="657276" cy="3433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800" b="1" kern="0">
                <a:gradFill>
                  <a:gsLst>
                    <a:gs pos="1250">
                      <a:srgbClr val="161616"/>
                    </a:gs>
                    <a:gs pos="100000">
                      <a:srgbClr val="161616"/>
                    </a:gs>
                  </a:gsLst>
                  <a:lin ang="5400000" scaled="0"/>
                </a:gradFill>
                <a:latin typeface="Segoe UI"/>
              </a:rPr>
              <a:t>Customer MIS</a:t>
            </a:r>
          </a:p>
        </p:txBody>
      </p:sp>
      <p:cxnSp>
        <p:nvCxnSpPr>
          <p:cNvPr id="92" name="Straight Arrow Connector 91">
            <a:extLst>
              <a:ext uri="{FF2B5EF4-FFF2-40B4-BE49-F238E27FC236}">
                <a16:creationId xmlns:a16="http://schemas.microsoft.com/office/drawing/2014/main" id="{46C9D883-FDF3-4CBA-C1CF-C668AD4F973F}"/>
              </a:ext>
            </a:extLst>
          </p:cNvPr>
          <p:cNvCxnSpPr/>
          <p:nvPr/>
        </p:nvCxnSpPr>
        <p:spPr>
          <a:xfrm flipH="1">
            <a:off x="792806" y="2679098"/>
            <a:ext cx="6789" cy="88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88D5A8C-8981-1D36-C70E-EBB6F5A6481B}"/>
              </a:ext>
            </a:extLst>
          </p:cNvPr>
          <p:cNvCxnSpPr/>
          <p:nvPr/>
        </p:nvCxnSpPr>
        <p:spPr>
          <a:xfrm flipH="1">
            <a:off x="899541" y="2743764"/>
            <a:ext cx="4071" cy="711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6D80744-AA18-25E5-B135-41FEDA4733F7}"/>
              </a:ext>
            </a:extLst>
          </p:cNvPr>
          <p:cNvCxnSpPr>
            <a:stCxn id="88" idx="3"/>
          </p:cNvCxnSpPr>
          <p:nvPr/>
        </p:nvCxnSpPr>
        <p:spPr>
          <a:xfrm>
            <a:off x="1381873" y="3762403"/>
            <a:ext cx="300278" cy="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247">
            <a:extLst>
              <a:ext uri="{FF2B5EF4-FFF2-40B4-BE49-F238E27FC236}">
                <a16:creationId xmlns:a16="http://schemas.microsoft.com/office/drawing/2014/main" id="{0D3B28F8-2D69-AADD-11BB-8D7E8D9CEA4E}"/>
              </a:ext>
            </a:extLst>
          </p:cNvPr>
          <p:cNvSpPr txBox="1"/>
          <p:nvPr/>
        </p:nvSpPr>
        <p:spPr>
          <a:xfrm>
            <a:off x="-10418" y="2664843"/>
            <a:ext cx="890791" cy="4290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100" b="1" kern="0">
                <a:gradFill>
                  <a:gsLst>
                    <a:gs pos="1250">
                      <a:srgbClr val="161616"/>
                    </a:gs>
                    <a:gs pos="100000">
                      <a:srgbClr val="161616"/>
                    </a:gs>
                  </a:gsLst>
                  <a:lin ang="5400000" scaled="0"/>
                </a:gradFill>
                <a:latin typeface="Segoe UI"/>
              </a:rPr>
              <a:t>Data </a:t>
            </a:r>
          </a:p>
          <a:p>
            <a:pPr algn="ctr" defTabSz="914225">
              <a:defRPr/>
            </a:pPr>
            <a:r>
              <a:rPr lang="en-US" sz="1100" b="1" kern="0">
                <a:gradFill>
                  <a:gsLst>
                    <a:gs pos="1250">
                      <a:srgbClr val="161616"/>
                    </a:gs>
                    <a:gs pos="100000">
                      <a:srgbClr val="161616"/>
                    </a:gs>
                  </a:gsLst>
                  <a:lin ang="5400000" scaled="0"/>
                </a:gradFill>
                <a:latin typeface="Segoe UI"/>
              </a:rPr>
              <a:t>In motion</a:t>
            </a:r>
          </a:p>
        </p:txBody>
      </p:sp>
      <p:sp>
        <p:nvSpPr>
          <p:cNvPr id="102" name="TextBox 248">
            <a:extLst>
              <a:ext uri="{FF2B5EF4-FFF2-40B4-BE49-F238E27FC236}">
                <a16:creationId xmlns:a16="http://schemas.microsoft.com/office/drawing/2014/main" id="{B405D60A-51E5-19C9-F85C-10CDE3DE3466}"/>
              </a:ext>
            </a:extLst>
          </p:cNvPr>
          <p:cNvSpPr txBox="1"/>
          <p:nvPr/>
        </p:nvSpPr>
        <p:spPr>
          <a:xfrm>
            <a:off x="71078" y="3052758"/>
            <a:ext cx="680106" cy="4290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100" b="1" kern="0">
                <a:gradFill>
                  <a:gsLst>
                    <a:gs pos="1250">
                      <a:srgbClr val="161616"/>
                    </a:gs>
                    <a:gs pos="100000">
                      <a:srgbClr val="161616"/>
                    </a:gs>
                  </a:gsLst>
                  <a:lin ang="5400000" scaled="0"/>
                </a:gradFill>
                <a:latin typeface="Segoe UI"/>
              </a:rPr>
              <a:t>Data </a:t>
            </a:r>
          </a:p>
          <a:p>
            <a:pPr algn="ctr" defTabSz="914225">
              <a:defRPr/>
            </a:pPr>
            <a:r>
              <a:rPr lang="en-US" sz="1100" b="1" kern="0">
                <a:gradFill>
                  <a:gsLst>
                    <a:gs pos="1250">
                      <a:srgbClr val="161616"/>
                    </a:gs>
                    <a:gs pos="100000">
                      <a:srgbClr val="161616"/>
                    </a:gs>
                  </a:gsLst>
                  <a:lin ang="5400000" scaled="0"/>
                </a:gradFill>
                <a:latin typeface="Segoe UI"/>
              </a:rPr>
              <a:t>At rest</a:t>
            </a:r>
          </a:p>
        </p:txBody>
      </p:sp>
      <p:cxnSp>
        <p:nvCxnSpPr>
          <p:cNvPr id="103" name="Straight Arrow Connector 102">
            <a:extLst>
              <a:ext uri="{FF2B5EF4-FFF2-40B4-BE49-F238E27FC236}">
                <a16:creationId xmlns:a16="http://schemas.microsoft.com/office/drawing/2014/main" id="{B5FE44EF-A456-33EB-5110-BD6569B52279}"/>
              </a:ext>
            </a:extLst>
          </p:cNvPr>
          <p:cNvCxnSpPr/>
          <p:nvPr/>
        </p:nvCxnSpPr>
        <p:spPr>
          <a:xfrm flipH="1">
            <a:off x="1135615" y="2661355"/>
            <a:ext cx="6789" cy="88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8AB86DB-39D0-6238-0151-58530049E60D}"/>
              </a:ext>
            </a:extLst>
          </p:cNvPr>
          <p:cNvCxnSpPr/>
          <p:nvPr/>
        </p:nvCxnSpPr>
        <p:spPr>
          <a:xfrm flipH="1">
            <a:off x="1242349" y="2726021"/>
            <a:ext cx="4071" cy="711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286">
            <a:extLst>
              <a:ext uri="{FF2B5EF4-FFF2-40B4-BE49-F238E27FC236}">
                <a16:creationId xmlns:a16="http://schemas.microsoft.com/office/drawing/2014/main" id="{799858F4-4B52-0A38-6B51-0A210D57130D}"/>
              </a:ext>
            </a:extLst>
          </p:cNvPr>
          <p:cNvCxnSpPr>
            <a:cxnSpLocks/>
            <a:endCxn id="86" idx="1"/>
          </p:cNvCxnSpPr>
          <p:nvPr/>
        </p:nvCxnSpPr>
        <p:spPr>
          <a:xfrm rot="10800000">
            <a:off x="471961" y="3763412"/>
            <a:ext cx="76757" cy="1570607"/>
          </a:xfrm>
          <a:prstGeom prst="bentConnector3">
            <a:avLst>
              <a:gd name="adj1" fmla="val 39778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TextBox 157">
            <a:extLst>
              <a:ext uri="{FF2B5EF4-FFF2-40B4-BE49-F238E27FC236}">
                <a16:creationId xmlns:a16="http://schemas.microsoft.com/office/drawing/2014/main" id="{F610E73E-0B56-6269-BE3F-B16189B55768}"/>
              </a:ext>
            </a:extLst>
          </p:cNvPr>
          <p:cNvSpPr txBox="1"/>
          <p:nvPr/>
        </p:nvSpPr>
        <p:spPr>
          <a:xfrm>
            <a:off x="145157" y="928540"/>
            <a:ext cx="1789499" cy="704768"/>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1200" b="1" kern="0" dirty="0">
                <a:gradFill>
                  <a:gsLst>
                    <a:gs pos="1250">
                      <a:srgbClr val="161616"/>
                    </a:gs>
                    <a:gs pos="100000">
                      <a:srgbClr val="161616"/>
                    </a:gs>
                  </a:gsLst>
                  <a:lin ang="5400000" scaled="0"/>
                </a:gradFill>
                <a:latin typeface="Segoe UI"/>
              </a:rPr>
              <a:t>Enterprises</a:t>
            </a:r>
          </a:p>
          <a:p>
            <a:pPr algn="ctr" defTabSz="914225">
              <a:lnSpc>
                <a:spcPct val="90000"/>
              </a:lnSpc>
              <a:spcAft>
                <a:spcPts val="600"/>
              </a:spcAft>
              <a:defRPr/>
            </a:pPr>
            <a:r>
              <a:rPr lang="en-US" sz="1200" b="1" kern="0" dirty="0">
                <a:gradFill>
                  <a:gsLst>
                    <a:gs pos="1250">
                      <a:srgbClr val="161616"/>
                    </a:gs>
                    <a:gs pos="100000">
                      <a:srgbClr val="161616"/>
                    </a:gs>
                  </a:gsLst>
                  <a:lin ang="5400000" scaled="0"/>
                </a:gradFill>
                <a:latin typeface="Segoe UI"/>
              </a:rPr>
              <a:t>Source System</a:t>
            </a:r>
          </a:p>
        </p:txBody>
      </p:sp>
      <p:cxnSp>
        <p:nvCxnSpPr>
          <p:cNvPr id="127" name="Connector: Elbow 126">
            <a:extLst>
              <a:ext uri="{FF2B5EF4-FFF2-40B4-BE49-F238E27FC236}">
                <a16:creationId xmlns:a16="http://schemas.microsoft.com/office/drawing/2014/main" id="{CC875FCA-7C4F-B0F3-FFFE-DCC091926271}"/>
              </a:ext>
            </a:extLst>
          </p:cNvPr>
          <p:cNvCxnSpPr>
            <a:cxnSpLocks/>
            <a:endCxn id="4" idx="2"/>
          </p:cNvCxnSpPr>
          <p:nvPr/>
        </p:nvCxnSpPr>
        <p:spPr>
          <a:xfrm flipV="1">
            <a:off x="4086821" y="5351461"/>
            <a:ext cx="72490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670F4437-ADC2-86A0-528B-EE8F369A8CE2}"/>
              </a:ext>
            </a:extLst>
          </p:cNvPr>
          <p:cNvSpPr/>
          <p:nvPr/>
        </p:nvSpPr>
        <p:spPr bwMode="auto">
          <a:xfrm>
            <a:off x="2355376" y="1490142"/>
            <a:ext cx="9778780" cy="3605226"/>
          </a:xfrm>
          <a:prstGeom prst="rect">
            <a:avLst/>
          </a:prstGeom>
          <a:solidFill>
            <a:schemeClr val="bg1"/>
          </a:solidFill>
          <a:ln>
            <a:solidFill>
              <a:schemeClr val="tx2"/>
            </a:solidFill>
            <a:headEnd type="none" w="med" len="med"/>
            <a:tailEnd type="none" w="med" len="med"/>
          </a:ln>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FCE4EC1-6377-4916-8D27-3F2064FED3B1}"/>
              </a:ext>
            </a:extLst>
          </p:cNvPr>
          <p:cNvSpPr/>
          <p:nvPr/>
        </p:nvSpPr>
        <p:spPr bwMode="auto">
          <a:xfrm>
            <a:off x="2269535" y="1593137"/>
            <a:ext cx="9778780" cy="3605226"/>
          </a:xfrm>
          <a:prstGeom prst="rect">
            <a:avLst/>
          </a:prstGeom>
          <a:solidFill>
            <a:schemeClr val="bg1"/>
          </a:solidFill>
          <a:ln>
            <a:solidFill>
              <a:schemeClr val="tx2"/>
            </a:solidFill>
            <a:headEnd type="none" w="med" len="med"/>
            <a:tailEnd type="none" w="med" len="med"/>
          </a:ln>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97F35014-8B23-4101-9AE6-F2FA710E841D}"/>
              </a:ext>
            </a:extLst>
          </p:cNvPr>
          <p:cNvGrpSpPr/>
          <p:nvPr/>
        </p:nvGrpSpPr>
        <p:grpSpPr>
          <a:xfrm>
            <a:off x="2477147" y="3613981"/>
            <a:ext cx="1017286" cy="958659"/>
            <a:chOff x="2750837" y="5265661"/>
            <a:chExt cx="1017432" cy="958795"/>
          </a:xfrm>
        </p:grpSpPr>
        <p:pic>
          <p:nvPicPr>
            <p:cNvPr id="66" name="Graphic 21">
              <a:extLst>
                <a:ext uri="{FF2B5EF4-FFF2-40B4-BE49-F238E27FC236}">
                  <a16:creationId xmlns:a16="http://schemas.microsoft.com/office/drawing/2014/main" id="{03A1B42A-E30F-44B1-915B-1061F8D53F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417" y="5265661"/>
              <a:ext cx="468443" cy="468443"/>
            </a:xfrm>
            <a:prstGeom prst="rect">
              <a:avLst/>
            </a:prstGeom>
          </p:spPr>
        </p:pic>
        <p:sp>
          <p:nvSpPr>
            <p:cNvPr id="67" name="TextBox 22">
              <a:extLst>
                <a:ext uri="{FF2B5EF4-FFF2-40B4-BE49-F238E27FC236}">
                  <a16:creationId xmlns:a16="http://schemas.microsoft.com/office/drawing/2014/main" id="{500CB214-A98C-4970-8799-FBD3E177BFEE}"/>
                </a:ext>
              </a:extLst>
            </p:cNvPr>
            <p:cNvSpPr txBox="1"/>
            <p:nvPr/>
          </p:nvSpPr>
          <p:spPr>
            <a:xfrm>
              <a:off x="2750837" y="5596543"/>
              <a:ext cx="1017432" cy="627913"/>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accent1">
                      <a:lumMod val="75000"/>
                    </a:schemeClr>
                  </a:solidFill>
                </a:rPr>
                <a:t>Data Pipeline</a:t>
              </a:r>
            </a:p>
          </p:txBody>
        </p:sp>
      </p:grpSp>
      <p:sp>
        <p:nvSpPr>
          <p:cNvPr id="55" name="TextBox 89">
            <a:extLst>
              <a:ext uri="{FF2B5EF4-FFF2-40B4-BE49-F238E27FC236}">
                <a16:creationId xmlns:a16="http://schemas.microsoft.com/office/drawing/2014/main" id="{2687718B-D561-4EEC-96AD-6263EECA15D3}"/>
              </a:ext>
            </a:extLst>
          </p:cNvPr>
          <p:cNvSpPr txBox="1"/>
          <p:nvPr/>
        </p:nvSpPr>
        <p:spPr>
          <a:xfrm>
            <a:off x="10603264" y="2550472"/>
            <a:ext cx="1274462" cy="461624"/>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gradFill>
                  <a:gsLst>
                    <a:gs pos="2917">
                      <a:schemeClr val="tx1"/>
                    </a:gs>
                    <a:gs pos="30000">
                      <a:schemeClr val="tx1"/>
                    </a:gs>
                  </a:gsLst>
                  <a:lin ang="5400000" scaled="0"/>
                </a:gradFill>
              </a:rPr>
              <a:t>Power BI</a:t>
            </a:r>
          </a:p>
        </p:txBody>
      </p:sp>
      <p:cxnSp>
        <p:nvCxnSpPr>
          <p:cNvPr id="25" name="Straight Connector 24">
            <a:extLst>
              <a:ext uri="{FF2B5EF4-FFF2-40B4-BE49-F238E27FC236}">
                <a16:creationId xmlns:a16="http://schemas.microsoft.com/office/drawing/2014/main" id="{5245D802-EA6E-4B7C-9EE0-7817965E8594}"/>
              </a:ext>
            </a:extLst>
          </p:cNvPr>
          <p:cNvCxnSpPr>
            <a:cxnSpLocks/>
          </p:cNvCxnSpPr>
          <p:nvPr/>
        </p:nvCxnSpPr>
        <p:spPr>
          <a:xfrm>
            <a:off x="3798615" y="1600396"/>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186E06-BDE4-4163-99CD-CE440F0BA125}"/>
              </a:ext>
            </a:extLst>
          </p:cNvPr>
          <p:cNvCxnSpPr>
            <a:cxnSpLocks/>
          </p:cNvCxnSpPr>
          <p:nvPr/>
        </p:nvCxnSpPr>
        <p:spPr>
          <a:xfrm>
            <a:off x="3990089" y="1600396"/>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1E1227-F937-4C9E-BE48-65C75A1E6F56}"/>
              </a:ext>
            </a:extLst>
          </p:cNvPr>
          <p:cNvCxnSpPr>
            <a:cxnSpLocks/>
          </p:cNvCxnSpPr>
          <p:nvPr/>
        </p:nvCxnSpPr>
        <p:spPr>
          <a:xfrm>
            <a:off x="5991355" y="15813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E93577-B564-4770-89A7-0B8B3C85EDA2}"/>
              </a:ext>
            </a:extLst>
          </p:cNvPr>
          <p:cNvCxnSpPr>
            <a:cxnSpLocks/>
          </p:cNvCxnSpPr>
          <p:nvPr/>
        </p:nvCxnSpPr>
        <p:spPr>
          <a:xfrm>
            <a:off x="6211401" y="15813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149FD07-CFC5-4D57-8866-889AA73061E9}"/>
              </a:ext>
            </a:extLst>
          </p:cNvPr>
          <p:cNvCxnSpPr>
            <a:cxnSpLocks/>
          </p:cNvCxnSpPr>
          <p:nvPr/>
        </p:nvCxnSpPr>
        <p:spPr>
          <a:xfrm>
            <a:off x="8223656" y="1581370"/>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D0BF86-2493-4424-A743-CF7E3C48176B}"/>
              </a:ext>
            </a:extLst>
          </p:cNvPr>
          <p:cNvCxnSpPr>
            <a:cxnSpLocks/>
          </p:cNvCxnSpPr>
          <p:nvPr/>
        </p:nvCxnSpPr>
        <p:spPr>
          <a:xfrm>
            <a:off x="8415130" y="1581370"/>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40DB23-03D2-4087-A4E4-082508B1A27D}"/>
              </a:ext>
            </a:extLst>
          </p:cNvPr>
          <p:cNvCxnSpPr>
            <a:cxnSpLocks/>
          </p:cNvCxnSpPr>
          <p:nvPr/>
        </p:nvCxnSpPr>
        <p:spPr>
          <a:xfrm>
            <a:off x="10448246" y="15908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09E77D-9864-490A-82E1-39ED67BB9E9E}"/>
              </a:ext>
            </a:extLst>
          </p:cNvPr>
          <p:cNvCxnSpPr>
            <a:cxnSpLocks/>
          </p:cNvCxnSpPr>
          <p:nvPr/>
        </p:nvCxnSpPr>
        <p:spPr>
          <a:xfrm>
            <a:off x="10639721" y="15908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0145A4B-040C-4CCC-BF27-EE50A211DE5E}"/>
              </a:ext>
            </a:extLst>
          </p:cNvPr>
          <p:cNvSpPr/>
          <p:nvPr/>
        </p:nvSpPr>
        <p:spPr>
          <a:xfrm>
            <a:off x="2709757" y="1787744"/>
            <a:ext cx="3450753" cy="341632"/>
          </a:xfrm>
          <a:prstGeom prst="rect">
            <a:avLst/>
          </a:prstGeom>
          <a:solidFill>
            <a:schemeClr val="bg1"/>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lnSpc>
                <a:spcPct val="90000"/>
              </a:lnSpc>
              <a:spcBef>
                <a:spcPct val="0"/>
              </a:spcBef>
              <a:spcAft>
                <a:spcPct val="0"/>
              </a:spcAft>
            </a:pPr>
            <a:r>
              <a:rPr lang="en-US" b="1" dirty="0">
                <a:solidFill>
                  <a:schemeClr val="accent1">
                    <a:lumMod val="75000"/>
                  </a:schemeClr>
                </a:solidFill>
                <a:ea typeface="Segoe UI" pitchFamily="34" charset="0"/>
                <a:cs typeface="Segoe UI" pitchFamily="34" charset="0"/>
              </a:rPr>
              <a:t>FABRIC UNIFIED ANALYTICS</a:t>
            </a:r>
          </a:p>
        </p:txBody>
      </p:sp>
      <p:cxnSp>
        <p:nvCxnSpPr>
          <p:cNvPr id="43" name="Straight Connector 42">
            <a:extLst>
              <a:ext uri="{FF2B5EF4-FFF2-40B4-BE49-F238E27FC236}">
                <a16:creationId xmlns:a16="http://schemas.microsoft.com/office/drawing/2014/main" id="{238FEE79-B352-47EB-9B36-172EB8F6A4F0}"/>
              </a:ext>
            </a:extLst>
          </p:cNvPr>
          <p:cNvCxnSpPr/>
          <p:nvPr/>
        </p:nvCxnSpPr>
        <p:spPr>
          <a:xfrm>
            <a:off x="2388710" y="2112746"/>
            <a:ext cx="954774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11938948-5F3E-EE40-BB09-8A3E9FA32D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2718" y="1646926"/>
            <a:ext cx="451232" cy="451232"/>
          </a:xfrm>
          <a:prstGeom prst="rect">
            <a:avLst/>
          </a:prstGeom>
        </p:spPr>
      </p:pic>
      <p:sp>
        <p:nvSpPr>
          <p:cNvPr id="71" name="TextBox 70">
            <a:extLst>
              <a:ext uri="{FF2B5EF4-FFF2-40B4-BE49-F238E27FC236}">
                <a16:creationId xmlns:a16="http://schemas.microsoft.com/office/drawing/2014/main" id="{91806604-4BBE-16DF-9B01-DD325567BAF2}"/>
              </a:ext>
            </a:extLst>
          </p:cNvPr>
          <p:cNvSpPr txBox="1"/>
          <p:nvPr/>
        </p:nvSpPr>
        <p:spPr>
          <a:xfrm>
            <a:off x="2625467" y="2670731"/>
            <a:ext cx="720647" cy="169277"/>
          </a:xfrm>
          <a:prstGeom prst="rect">
            <a:avLst/>
          </a:prstGeom>
          <a:noFill/>
        </p:spPr>
        <p:txBody>
          <a:bodyPr wrap="none" lIns="0" tIns="0" rIns="0" bIns="0">
            <a:spAutoFit/>
          </a:bodyPr>
          <a:lstStyle/>
          <a:p>
            <a:pPr algn="ctr" defTabSz="914400">
              <a:defRPr/>
            </a:pPr>
            <a:r>
              <a:rPr lang="en-US" sz="1100" b="1" kern="1000" spc="-50" dirty="0" err="1">
                <a:solidFill>
                  <a:schemeClr val="accent1">
                    <a:lumMod val="75000"/>
                  </a:schemeClr>
                </a:solidFill>
                <a:latin typeface="Segoe UI Semibold"/>
              </a:rPr>
              <a:t>Eventstream</a:t>
            </a:r>
            <a:endParaRPr lang="en-US" sz="1100" b="1" kern="1000" spc="-50" dirty="0">
              <a:solidFill>
                <a:schemeClr val="accent1">
                  <a:lumMod val="75000"/>
                </a:schemeClr>
              </a:solidFill>
              <a:latin typeface="Segoe UI Semibold"/>
            </a:endParaRPr>
          </a:p>
        </p:txBody>
      </p:sp>
      <p:sp>
        <p:nvSpPr>
          <p:cNvPr id="75" name="TextBox 74">
            <a:extLst>
              <a:ext uri="{FF2B5EF4-FFF2-40B4-BE49-F238E27FC236}">
                <a16:creationId xmlns:a16="http://schemas.microsoft.com/office/drawing/2014/main" id="{629A6099-8532-4E2E-EFE3-76BC23E1BBDA}"/>
              </a:ext>
            </a:extLst>
          </p:cNvPr>
          <p:cNvSpPr txBox="1"/>
          <p:nvPr/>
        </p:nvSpPr>
        <p:spPr>
          <a:xfrm>
            <a:off x="4699977" y="4976476"/>
            <a:ext cx="540212"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Raw data</a:t>
            </a:r>
          </a:p>
        </p:txBody>
      </p:sp>
      <p:sp>
        <p:nvSpPr>
          <p:cNvPr id="76" name="TextBox 75">
            <a:extLst>
              <a:ext uri="{FF2B5EF4-FFF2-40B4-BE49-F238E27FC236}">
                <a16:creationId xmlns:a16="http://schemas.microsoft.com/office/drawing/2014/main" id="{3E8F6F77-F3D5-16FD-3028-AB330001B55B}"/>
              </a:ext>
            </a:extLst>
          </p:cNvPr>
          <p:cNvSpPr txBox="1"/>
          <p:nvPr/>
        </p:nvSpPr>
        <p:spPr>
          <a:xfrm>
            <a:off x="6825385" y="4979064"/>
            <a:ext cx="752578"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Curated data</a:t>
            </a:r>
          </a:p>
        </p:txBody>
      </p:sp>
      <p:sp>
        <p:nvSpPr>
          <p:cNvPr id="77" name="TextBox 76">
            <a:extLst>
              <a:ext uri="{FF2B5EF4-FFF2-40B4-BE49-F238E27FC236}">
                <a16:creationId xmlns:a16="http://schemas.microsoft.com/office/drawing/2014/main" id="{B139EE95-AA6C-7AE6-FE3D-6A3F6CD74CFA}"/>
              </a:ext>
            </a:extLst>
          </p:cNvPr>
          <p:cNvSpPr txBox="1"/>
          <p:nvPr/>
        </p:nvSpPr>
        <p:spPr>
          <a:xfrm>
            <a:off x="9132912" y="4979065"/>
            <a:ext cx="670056"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Model data</a:t>
            </a:r>
          </a:p>
        </p:txBody>
      </p:sp>
      <p:sp>
        <p:nvSpPr>
          <p:cNvPr id="78" name="TextBox 77">
            <a:extLst>
              <a:ext uri="{FF2B5EF4-FFF2-40B4-BE49-F238E27FC236}">
                <a16:creationId xmlns:a16="http://schemas.microsoft.com/office/drawing/2014/main" id="{4EFA9287-CDBB-DDA7-70A6-F3BB94D4A1CF}"/>
              </a:ext>
            </a:extLst>
          </p:cNvPr>
          <p:cNvSpPr txBox="1"/>
          <p:nvPr/>
        </p:nvSpPr>
        <p:spPr>
          <a:xfrm>
            <a:off x="10666560" y="3898825"/>
            <a:ext cx="1246240"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Reports &amp; Share Data</a:t>
            </a:r>
          </a:p>
        </p:txBody>
      </p:sp>
      <p:pic>
        <p:nvPicPr>
          <p:cNvPr id="116" name="Graphic 115">
            <a:extLst>
              <a:ext uri="{FF2B5EF4-FFF2-40B4-BE49-F238E27FC236}">
                <a16:creationId xmlns:a16="http://schemas.microsoft.com/office/drawing/2014/main" id="{DD8C534D-1C58-3F86-1E79-F8E7385FA2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5177" y="2247783"/>
            <a:ext cx="361226" cy="361226"/>
          </a:xfrm>
          <a:prstGeom prst="rect">
            <a:avLst/>
          </a:prstGeom>
        </p:spPr>
      </p:pic>
      <p:pic>
        <p:nvPicPr>
          <p:cNvPr id="132" name="Graphic 131">
            <a:extLst>
              <a:ext uri="{FF2B5EF4-FFF2-40B4-BE49-F238E27FC236}">
                <a16:creationId xmlns:a16="http://schemas.microsoft.com/office/drawing/2014/main" id="{9AB89CBD-A595-6F6E-29BB-C1837B83F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1549" y="2238602"/>
            <a:ext cx="618459" cy="618459"/>
          </a:xfrm>
          <a:prstGeom prst="rect">
            <a:avLst/>
          </a:prstGeom>
        </p:spPr>
      </p:pic>
      <p:pic>
        <p:nvPicPr>
          <p:cNvPr id="131" name="Graphic 130">
            <a:extLst>
              <a:ext uri="{FF2B5EF4-FFF2-40B4-BE49-F238E27FC236}">
                <a16:creationId xmlns:a16="http://schemas.microsoft.com/office/drawing/2014/main" id="{2D5966D2-96E8-C72E-63FE-4E73EB94A3F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31612" y="3525148"/>
            <a:ext cx="538756" cy="555592"/>
          </a:xfrm>
          <a:prstGeom prst="rect">
            <a:avLst/>
          </a:prstGeom>
        </p:spPr>
      </p:pic>
      <p:pic>
        <p:nvPicPr>
          <p:cNvPr id="136" name="Graphic 135">
            <a:extLst>
              <a:ext uri="{FF2B5EF4-FFF2-40B4-BE49-F238E27FC236}">
                <a16:creationId xmlns:a16="http://schemas.microsoft.com/office/drawing/2014/main" id="{DE4976BB-9ED9-A114-6B93-A09BC111EA9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2244" y="3501530"/>
            <a:ext cx="538756" cy="555592"/>
          </a:xfrm>
          <a:prstGeom prst="rect">
            <a:avLst/>
          </a:prstGeom>
        </p:spPr>
      </p:pic>
      <p:grpSp>
        <p:nvGrpSpPr>
          <p:cNvPr id="143" name="Group 142">
            <a:extLst>
              <a:ext uri="{FF2B5EF4-FFF2-40B4-BE49-F238E27FC236}">
                <a16:creationId xmlns:a16="http://schemas.microsoft.com/office/drawing/2014/main" id="{695126E0-29BA-A62A-0C0C-E5F1DB7D3A50}"/>
              </a:ext>
            </a:extLst>
          </p:cNvPr>
          <p:cNvGrpSpPr/>
          <p:nvPr/>
        </p:nvGrpSpPr>
        <p:grpSpPr>
          <a:xfrm>
            <a:off x="4010474" y="4157644"/>
            <a:ext cx="6346432" cy="556614"/>
            <a:chOff x="4040273" y="3623924"/>
            <a:chExt cx="6346432" cy="1281401"/>
          </a:xfrm>
        </p:grpSpPr>
        <p:sp>
          <p:nvSpPr>
            <p:cNvPr id="139" name="Isosceles Triangle 138">
              <a:extLst>
                <a:ext uri="{FF2B5EF4-FFF2-40B4-BE49-F238E27FC236}">
                  <a16:creationId xmlns:a16="http://schemas.microsoft.com/office/drawing/2014/main" id="{3E1BF2BF-BDBA-7B8C-ADB4-3F2F5AFC01C7}"/>
                </a:ext>
              </a:extLst>
            </p:cNvPr>
            <p:cNvSpPr/>
            <p:nvPr/>
          </p:nvSpPr>
          <p:spPr>
            <a:xfrm>
              <a:off x="4049117" y="3755342"/>
              <a:ext cx="6323943" cy="93206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1" name="Rectangle: Top Corners Rounded 140">
              <a:extLst>
                <a:ext uri="{FF2B5EF4-FFF2-40B4-BE49-F238E27FC236}">
                  <a16:creationId xmlns:a16="http://schemas.microsoft.com/office/drawing/2014/main" id="{ED31B8F2-2A0B-6605-0859-3F1EC04322D8}"/>
                </a:ext>
              </a:extLst>
            </p:cNvPr>
            <p:cNvSpPr/>
            <p:nvPr/>
          </p:nvSpPr>
          <p:spPr>
            <a:xfrm rot="10800000">
              <a:off x="4040273" y="4687400"/>
              <a:ext cx="6346432" cy="217925"/>
            </a:xfrm>
            <a:prstGeom prst="round2Same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2" name="Rectangle: Top Corners Rounded 141">
              <a:extLst>
                <a:ext uri="{FF2B5EF4-FFF2-40B4-BE49-F238E27FC236}">
                  <a16:creationId xmlns:a16="http://schemas.microsoft.com/office/drawing/2014/main" id="{FF6214E3-49DF-576E-C657-8D090ED005D1}"/>
                </a:ext>
              </a:extLst>
            </p:cNvPr>
            <p:cNvSpPr/>
            <p:nvPr/>
          </p:nvSpPr>
          <p:spPr>
            <a:xfrm>
              <a:off x="6781008" y="3623924"/>
              <a:ext cx="881522" cy="264339"/>
            </a:xfrm>
            <a:prstGeom prst="round2Same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cxnSp>
        <p:nvCxnSpPr>
          <p:cNvPr id="147" name="Straight Arrow Connector 146">
            <a:extLst>
              <a:ext uri="{FF2B5EF4-FFF2-40B4-BE49-F238E27FC236}">
                <a16:creationId xmlns:a16="http://schemas.microsoft.com/office/drawing/2014/main" id="{8FEE4A20-7FEE-519F-1D12-C22494CDBA2D}"/>
              </a:ext>
            </a:extLst>
          </p:cNvPr>
          <p:cNvCxnSpPr/>
          <p:nvPr/>
        </p:nvCxnSpPr>
        <p:spPr>
          <a:xfrm>
            <a:off x="3466210" y="2386996"/>
            <a:ext cx="1067899" cy="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3815740-A9E2-D649-0B62-A602F82DEE30}"/>
              </a:ext>
            </a:extLst>
          </p:cNvPr>
          <p:cNvCxnSpPr/>
          <p:nvPr/>
        </p:nvCxnSpPr>
        <p:spPr>
          <a:xfrm flipV="1">
            <a:off x="3466209" y="2507068"/>
            <a:ext cx="1058590"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635DD17-5DA0-371D-8776-1B601A4B3E9E}"/>
              </a:ext>
            </a:extLst>
          </p:cNvPr>
          <p:cNvCxnSpPr/>
          <p:nvPr/>
        </p:nvCxnSpPr>
        <p:spPr>
          <a:xfrm>
            <a:off x="3466209" y="2637511"/>
            <a:ext cx="1058590" cy="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1FC017ED-54FD-6307-9138-003A0D94C309}"/>
              </a:ext>
            </a:extLst>
          </p:cNvPr>
          <p:cNvCxnSpPr>
            <a:cxnSpLocks/>
          </p:cNvCxnSpPr>
          <p:nvPr/>
        </p:nvCxnSpPr>
        <p:spPr>
          <a:xfrm flipV="1">
            <a:off x="3274036" y="3714162"/>
            <a:ext cx="3340019" cy="17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F6CFFAC-90C6-B039-E42A-007434501BD1}"/>
              </a:ext>
            </a:extLst>
          </p:cNvPr>
          <p:cNvCxnSpPr/>
          <p:nvPr/>
        </p:nvCxnSpPr>
        <p:spPr>
          <a:xfrm flipV="1">
            <a:off x="3281405" y="3851461"/>
            <a:ext cx="3322308"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9F08C674-90BE-4634-D86E-3A85E303BB6D}"/>
              </a:ext>
            </a:extLst>
          </p:cNvPr>
          <p:cNvCxnSpPr/>
          <p:nvPr/>
        </p:nvCxnSpPr>
        <p:spPr>
          <a:xfrm>
            <a:off x="3281405" y="3981904"/>
            <a:ext cx="3322308" cy="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B81842E-597D-AA72-E6AB-E1AE08744C20}"/>
              </a:ext>
            </a:extLst>
          </p:cNvPr>
          <p:cNvCxnSpPr>
            <a:cxnSpLocks/>
          </p:cNvCxnSpPr>
          <p:nvPr/>
        </p:nvCxnSpPr>
        <p:spPr>
          <a:xfrm>
            <a:off x="5374180" y="2572529"/>
            <a:ext cx="1771614" cy="95209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88388829-96B0-E56F-636E-6CE0C575670D}"/>
              </a:ext>
            </a:extLst>
          </p:cNvPr>
          <p:cNvCxnSpPr>
            <a:cxnSpLocks/>
          </p:cNvCxnSpPr>
          <p:nvPr/>
        </p:nvCxnSpPr>
        <p:spPr>
          <a:xfrm flipV="1">
            <a:off x="5346352" y="2435088"/>
            <a:ext cx="5432925" cy="17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2A43770F-05FB-1923-0AE8-6C7DC14561AA}"/>
              </a:ext>
            </a:extLst>
          </p:cNvPr>
          <p:cNvCxnSpPr>
            <a:cxnSpLocks/>
          </p:cNvCxnSpPr>
          <p:nvPr/>
        </p:nvCxnSpPr>
        <p:spPr>
          <a:xfrm rot="5400000" flipH="1" flipV="1">
            <a:off x="8577837" y="1278488"/>
            <a:ext cx="902322" cy="3535487"/>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70" name="Graphic 169">
            <a:extLst>
              <a:ext uri="{FF2B5EF4-FFF2-40B4-BE49-F238E27FC236}">
                <a16:creationId xmlns:a16="http://schemas.microsoft.com/office/drawing/2014/main" id="{A12544CD-D06E-F3B0-5127-1E1F0A00E82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88074" y="3543805"/>
            <a:ext cx="486038" cy="501227"/>
          </a:xfrm>
          <a:prstGeom prst="rect">
            <a:avLst/>
          </a:prstGeom>
        </p:spPr>
      </p:pic>
      <p:pic>
        <p:nvPicPr>
          <p:cNvPr id="171" name="Graphic 170">
            <a:extLst>
              <a:ext uri="{FF2B5EF4-FFF2-40B4-BE49-F238E27FC236}">
                <a16:creationId xmlns:a16="http://schemas.microsoft.com/office/drawing/2014/main" id="{B2705893-DFDC-BEA5-6682-B8C8AA6C4A9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878573" y="3524727"/>
            <a:ext cx="533281" cy="549945"/>
          </a:xfrm>
          <a:prstGeom prst="rect">
            <a:avLst/>
          </a:prstGeom>
        </p:spPr>
      </p:pic>
      <p:cxnSp>
        <p:nvCxnSpPr>
          <p:cNvPr id="117" name="Straight Arrow Connector 116">
            <a:extLst>
              <a:ext uri="{FF2B5EF4-FFF2-40B4-BE49-F238E27FC236}">
                <a16:creationId xmlns:a16="http://schemas.microsoft.com/office/drawing/2014/main" id="{9198A69E-C3FA-8DEE-1418-714FFDDB3E17}"/>
              </a:ext>
            </a:extLst>
          </p:cNvPr>
          <p:cNvCxnSpPr>
            <a:cxnSpLocks/>
          </p:cNvCxnSpPr>
          <p:nvPr/>
        </p:nvCxnSpPr>
        <p:spPr>
          <a:xfrm flipV="1">
            <a:off x="2093541" y="3747942"/>
            <a:ext cx="469201" cy="1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EA1BCA6-5779-030F-AD5E-EA4E78A4C6A5}"/>
              </a:ext>
            </a:extLst>
          </p:cNvPr>
          <p:cNvCxnSpPr>
            <a:cxnSpLocks/>
          </p:cNvCxnSpPr>
          <p:nvPr/>
        </p:nvCxnSpPr>
        <p:spPr>
          <a:xfrm flipV="1">
            <a:off x="2097153" y="3867015"/>
            <a:ext cx="458917"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286">
            <a:extLst>
              <a:ext uri="{FF2B5EF4-FFF2-40B4-BE49-F238E27FC236}">
                <a16:creationId xmlns:a16="http://schemas.microsoft.com/office/drawing/2014/main" id="{5A4E1971-FC8A-75EB-3B66-BD8B06BDABA5}"/>
              </a:ext>
            </a:extLst>
          </p:cNvPr>
          <p:cNvCxnSpPr>
            <a:cxnSpLocks/>
          </p:cNvCxnSpPr>
          <p:nvPr/>
        </p:nvCxnSpPr>
        <p:spPr>
          <a:xfrm rot="10800000" flipV="1">
            <a:off x="1618773" y="3975173"/>
            <a:ext cx="948988" cy="903389"/>
          </a:xfrm>
          <a:prstGeom prst="bentConnector3">
            <a:avLst>
              <a:gd name="adj1" fmla="val 50000"/>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BD3254C-77DC-D6BE-9028-6BFE00FB55A9}"/>
              </a:ext>
            </a:extLst>
          </p:cNvPr>
          <p:cNvCxnSpPr/>
          <p:nvPr/>
        </p:nvCxnSpPr>
        <p:spPr>
          <a:xfrm>
            <a:off x="7741929" y="3691876"/>
            <a:ext cx="602801" cy="99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8355F45-2AB8-97EE-A7BE-22C53D63359E}"/>
              </a:ext>
            </a:extLst>
          </p:cNvPr>
          <p:cNvCxnSpPr/>
          <p:nvPr/>
        </p:nvCxnSpPr>
        <p:spPr>
          <a:xfrm flipV="1">
            <a:off x="7739901" y="3811948"/>
            <a:ext cx="597547" cy="1033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01756CD-D1FE-A157-502F-EF4B48200FD3}"/>
              </a:ext>
            </a:extLst>
          </p:cNvPr>
          <p:cNvCxnSpPr/>
          <p:nvPr/>
        </p:nvCxnSpPr>
        <p:spPr>
          <a:xfrm>
            <a:off x="7739901" y="3942391"/>
            <a:ext cx="597547" cy="25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7" name="Graphic 176">
            <a:extLst>
              <a:ext uri="{FF2B5EF4-FFF2-40B4-BE49-F238E27FC236}">
                <a16:creationId xmlns:a16="http://schemas.microsoft.com/office/drawing/2014/main" id="{E0445B92-86E1-9DF0-E07E-677925EABC9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11855" y="3577492"/>
            <a:ext cx="469468" cy="484139"/>
          </a:xfrm>
          <a:prstGeom prst="rect">
            <a:avLst/>
          </a:prstGeom>
        </p:spPr>
      </p:pic>
      <p:cxnSp>
        <p:nvCxnSpPr>
          <p:cNvPr id="82" name="Straight Arrow Connector 81">
            <a:extLst>
              <a:ext uri="{FF2B5EF4-FFF2-40B4-BE49-F238E27FC236}">
                <a16:creationId xmlns:a16="http://schemas.microsoft.com/office/drawing/2014/main" id="{1061E139-3B0A-C2D0-FB28-24DB3564717F}"/>
              </a:ext>
            </a:extLst>
          </p:cNvPr>
          <p:cNvCxnSpPr/>
          <p:nvPr/>
        </p:nvCxnSpPr>
        <p:spPr>
          <a:xfrm>
            <a:off x="1365254" y="2305355"/>
            <a:ext cx="1067899" cy="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0BF7C49-A723-3F5D-8FBC-F9326EF113AE}"/>
              </a:ext>
            </a:extLst>
          </p:cNvPr>
          <p:cNvCxnSpPr/>
          <p:nvPr/>
        </p:nvCxnSpPr>
        <p:spPr>
          <a:xfrm flipV="1">
            <a:off x="1365253" y="2425427"/>
            <a:ext cx="1058590"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4B96146-153A-B072-0B17-4ED08060C234}"/>
              </a:ext>
            </a:extLst>
          </p:cNvPr>
          <p:cNvCxnSpPr/>
          <p:nvPr/>
        </p:nvCxnSpPr>
        <p:spPr>
          <a:xfrm>
            <a:off x="1365253" y="2555870"/>
            <a:ext cx="1058590" cy="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113">
            <a:extLst>
              <a:ext uri="{FF2B5EF4-FFF2-40B4-BE49-F238E27FC236}">
                <a16:creationId xmlns:a16="http://schemas.microsoft.com/office/drawing/2014/main" id="{04A94D83-C044-7F76-0B7F-15798CF516A5}"/>
              </a:ext>
            </a:extLst>
          </p:cNvPr>
          <p:cNvSpPr txBox="1"/>
          <p:nvPr/>
        </p:nvSpPr>
        <p:spPr>
          <a:xfrm>
            <a:off x="1502600" y="2057454"/>
            <a:ext cx="870399" cy="516942"/>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800" kern="0" dirty="0">
                <a:gradFill>
                  <a:gsLst>
                    <a:gs pos="1250">
                      <a:srgbClr val="161616"/>
                    </a:gs>
                    <a:gs pos="100000">
                      <a:srgbClr val="161616"/>
                    </a:gs>
                  </a:gsLst>
                  <a:lin ang="5400000" scaled="0"/>
                </a:gradFill>
                <a:latin typeface="Segoe UI"/>
              </a:rPr>
              <a:t>Data Stream</a:t>
            </a:r>
          </a:p>
        </p:txBody>
      </p:sp>
      <p:pic>
        <p:nvPicPr>
          <p:cNvPr id="183" name="Graphic 182">
            <a:extLst>
              <a:ext uri="{FF2B5EF4-FFF2-40B4-BE49-F238E27FC236}">
                <a16:creationId xmlns:a16="http://schemas.microsoft.com/office/drawing/2014/main" id="{0455202F-C624-52DD-ACD8-EDFDD40294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35164" y="2938238"/>
            <a:ext cx="492717" cy="508114"/>
          </a:xfrm>
          <a:prstGeom prst="rect">
            <a:avLst/>
          </a:prstGeom>
        </p:spPr>
      </p:pic>
      <p:cxnSp>
        <p:nvCxnSpPr>
          <p:cNvPr id="184" name="Connector: Elbow 183">
            <a:extLst>
              <a:ext uri="{FF2B5EF4-FFF2-40B4-BE49-F238E27FC236}">
                <a16:creationId xmlns:a16="http://schemas.microsoft.com/office/drawing/2014/main" id="{77E5FEC2-7207-EB58-CC85-EEA85D5EE9EA}"/>
              </a:ext>
            </a:extLst>
          </p:cNvPr>
          <p:cNvCxnSpPr>
            <a:cxnSpLocks/>
          </p:cNvCxnSpPr>
          <p:nvPr/>
        </p:nvCxnSpPr>
        <p:spPr>
          <a:xfrm rot="5400000" flipH="1" flipV="1">
            <a:off x="8942495" y="1629519"/>
            <a:ext cx="293747" cy="339753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6" name="Graphic 185">
            <a:extLst>
              <a:ext uri="{FF2B5EF4-FFF2-40B4-BE49-F238E27FC236}">
                <a16:creationId xmlns:a16="http://schemas.microsoft.com/office/drawing/2014/main" id="{A6B8E65D-4CB5-16C8-7216-62023F2BE89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663481" y="2993794"/>
            <a:ext cx="530432" cy="547008"/>
          </a:xfrm>
          <a:prstGeom prst="rect">
            <a:avLst/>
          </a:prstGeom>
        </p:spPr>
      </p:pic>
      <p:cxnSp>
        <p:nvCxnSpPr>
          <p:cNvPr id="187" name="Connector: Elbow 186">
            <a:extLst>
              <a:ext uri="{FF2B5EF4-FFF2-40B4-BE49-F238E27FC236}">
                <a16:creationId xmlns:a16="http://schemas.microsoft.com/office/drawing/2014/main" id="{7F5CCEB4-04F5-7422-F533-B3B08B95F95D}"/>
              </a:ext>
            </a:extLst>
          </p:cNvPr>
          <p:cNvCxnSpPr>
            <a:cxnSpLocks/>
          </p:cNvCxnSpPr>
          <p:nvPr/>
        </p:nvCxnSpPr>
        <p:spPr>
          <a:xfrm>
            <a:off x="5219952" y="3274595"/>
            <a:ext cx="1813441" cy="24132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3" name="TextBox 89">
            <a:extLst>
              <a:ext uri="{FF2B5EF4-FFF2-40B4-BE49-F238E27FC236}">
                <a16:creationId xmlns:a16="http://schemas.microsoft.com/office/drawing/2014/main" id="{B4293C35-E829-ECEB-59F7-FE0E6B21FC9E}"/>
              </a:ext>
            </a:extLst>
          </p:cNvPr>
          <p:cNvSpPr txBox="1"/>
          <p:nvPr/>
        </p:nvSpPr>
        <p:spPr>
          <a:xfrm>
            <a:off x="10521027" y="3366058"/>
            <a:ext cx="1378164" cy="627824"/>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gradFill>
                  <a:gsLst>
                    <a:gs pos="2917">
                      <a:schemeClr val="tx1"/>
                    </a:gs>
                    <a:gs pos="30000">
                      <a:schemeClr val="tx1"/>
                    </a:gs>
                  </a:gsLst>
                  <a:lin ang="5400000" scaled="0"/>
                </a:gradFill>
              </a:rPr>
              <a:t>Downstream Systems</a:t>
            </a:r>
          </a:p>
        </p:txBody>
      </p:sp>
      <p:sp>
        <p:nvSpPr>
          <p:cNvPr id="194" name="TextBox 193">
            <a:extLst>
              <a:ext uri="{FF2B5EF4-FFF2-40B4-BE49-F238E27FC236}">
                <a16:creationId xmlns:a16="http://schemas.microsoft.com/office/drawing/2014/main" id="{658F90ED-B4F4-AA1B-8A4E-B11FE76C9AAE}"/>
              </a:ext>
            </a:extLst>
          </p:cNvPr>
          <p:cNvSpPr txBox="1"/>
          <p:nvPr/>
        </p:nvSpPr>
        <p:spPr>
          <a:xfrm>
            <a:off x="4507563" y="2823384"/>
            <a:ext cx="785857"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Data Explorer</a:t>
            </a:r>
          </a:p>
        </p:txBody>
      </p:sp>
      <p:sp>
        <p:nvSpPr>
          <p:cNvPr id="195" name="TextBox 194">
            <a:extLst>
              <a:ext uri="{FF2B5EF4-FFF2-40B4-BE49-F238E27FC236}">
                <a16:creationId xmlns:a16="http://schemas.microsoft.com/office/drawing/2014/main" id="{BDF8D13F-0227-9B04-BC43-5C2D582AB697}"/>
              </a:ext>
            </a:extLst>
          </p:cNvPr>
          <p:cNvSpPr txBox="1"/>
          <p:nvPr/>
        </p:nvSpPr>
        <p:spPr>
          <a:xfrm>
            <a:off x="4615494" y="3434181"/>
            <a:ext cx="498150"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Shortcut</a:t>
            </a:r>
          </a:p>
        </p:txBody>
      </p:sp>
      <p:sp>
        <p:nvSpPr>
          <p:cNvPr id="196" name="TextBox 195">
            <a:extLst>
              <a:ext uri="{FF2B5EF4-FFF2-40B4-BE49-F238E27FC236}">
                <a16:creationId xmlns:a16="http://schemas.microsoft.com/office/drawing/2014/main" id="{CA231ED7-E8A3-62D7-2947-073233FC13DC}"/>
              </a:ext>
            </a:extLst>
          </p:cNvPr>
          <p:cNvSpPr txBox="1"/>
          <p:nvPr/>
        </p:nvSpPr>
        <p:spPr>
          <a:xfrm>
            <a:off x="6472092" y="3983464"/>
            <a:ext cx="1366849"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Lakehouse / warehouse</a:t>
            </a:r>
          </a:p>
        </p:txBody>
      </p:sp>
      <p:sp>
        <p:nvSpPr>
          <p:cNvPr id="197" name="TextBox 196">
            <a:extLst>
              <a:ext uri="{FF2B5EF4-FFF2-40B4-BE49-F238E27FC236}">
                <a16:creationId xmlns:a16="http://schemas.microsoft.com/office/drawing/2014/main" id="{FEE50147-B430-B0A6-D874-5210426B7872}"/>
              </a:ext>
            </a:extLst>
          </p:cNvPr>
          <p:cNvSpPr txBox="1"/>
          <p:nvPr/>
        </p:nvSpPr>
        <p:spPr>
          <a:xfrm>
            <a:off x="8126136" y="4029757"/>
            <a:ext cx="1975605"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Notebook / Spark Job / Dataflows</a:t>
            </a:r>
          </a:p>
        </p:txBody>
      </p:sp>
      <p:sp>
        <p:nvSpPr>
          <p:cNvPr id="198" name="TextBox 197">
            <a:extLst>
              <a:ext uri="{FF2B5EF4-FFF2-40B4-BE49-F238E27FC236}">
                <a16:creationId xmlns:a16="http://schemas.microsoft.com/office/drawing/2014/main" id="{1055990C-FEF9-87EA-3F09-3E01E07004BE}"/>
              </a:ext>
            </a:extLst>
          </p:cNvPr>
          <p:cNvSpPr txBox="1"/>
          <p:nvPr/>
        </p:nvSpPr>
        <p:spPr>
          <a:xfrm>
            <a:off x="10883946" y="4607239"/>
            <a:ext cx="752643"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Purview Hub</a:t>
            </a:r>
          </a:p>
        </p:txBody>
      </p:sp>
      <p:pic>
        <p:nvPicPr>
          <p:cNvPr id="1026" name="Picture 2" descr="Home | Delta Lake">
            <a:extLst>
              <a:ext uri="{FF2B5EF4-FFF2-40B4-BE49-F238E27FC236}">
                <a16:creationId xmlns:a16="http://schemas.microsoft.com/office/drawing/2014/main" id="{5D221E9F-5C6C-3B58-6097-9FA6622ADB3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00630" y="4742085"/>
            <a:ext cx="244539" cy="2371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99">
            <a:extLst>
              <a:ext uri="{FF2B5EF4-FFF2-40B4-BE49-F238E27FC236}">
                <a16:creationId xmlns:a16="http://schemas.microsoft.com/office/drawing/2014/main" id="{5FFEBE5E-5295-BF35-E791-3A2E43B5D71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4632131" y="4706069"/>
            <a:ext cx="296566" cy="296566"/>
          </a:xfrm>
          <a:prstGeom prst="rect">
            <a:avLst/>
          </a:prstGeom>
        </p:spPr>
      </p:pic>
      <p:pic>
        <p:nvPicPr>
          <p:cNvPr id="201" name="Picture 2" descr="Home | Delta Lake">
            <a:extLst>
              <a:ext uri="{FF2B5EF4-FFF2-40B4-BE49-F238E27FC236}">
                <a16:creationId xmlns:a16="http://schemas.microsoft.com/office/drawing/2014/main" id="{523256C0-8EEA-65C2-3A0E-CDF1F69F5A6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26021" y="4732185"/>
            <a:ext cx="244539" cy="2371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a:extLst>
              <a:ext uri="{FF2B5EF4-FFF2-40B4-BE49-F238E27FC236}">
                <a16:creationId xmlns:a16="http://schemas.microsoft.com/office/drawing/2014/main" id="{A603151E-F97E-398D-C89B-5E4F4C29F71E}"/>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6857522" y="4696169"/>
            <a:ext cx="296566" cy="296566"/>
          </a:xfrm>
          <a:prstGeom prst="rect">
            <a:avLst/>
          </a:prstGeom>
        </p:spPr>
      </p:pic>
      <p:pic>
        <p:nvPicPr>
          <p:cNvPr id="203" name="Picture 2" descr="Home | Delta Lake">
            <a:extLst>
              <a:ext uri="{FF2B5EF4-FFF2-40B4-BE49-F238E27FC236}">
                <a16:creationId xmlns:a16="http://schemas.microsoft.com/office/drawing/2014/main" id="{BFA38E23-F232-7C67-2204-CA57FBAD953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85051" y="4736046"/>
            <a:ext cx="244539" cy="2371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03">
            <a:extLst>
              <a:ext uri="{FF2B5EF4-FFF2-40B4-BE49-F238E27FC236}">
                <a16:creationId xmlns:a16="http://schemas.microsoft.com/office/drawing/2014/main" id="{D267D7D4-C504-BD97-5298-91F545FD3ADA}"/>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9116552" y="4700030"/>
            <a:ext cx="296566" cy="296566"/>
          </a:xfrm>
          <a:prstGeom prst="rect">
            <a:avLst/>
          </a:prstGeom>
        </p:spPr>
      </p:pic>
      <p:cxnSp>
        <p:nvCxnSpPr>
          <p:cNvPr id="205" name="Connector: Elbow 204">
            <a:extLst>
              <a:ext uri="{FF2B5EF4-FFF2-40B4-BE49-F238E27FC236}">
                <a16:creationId xmlns:a16="http://schemas.microsoft.com/office/drawing/2014/main" id="{B57A138F-32AC-D9A0-29B2-C9B8550919AD}"/>
              </a:ext>
            </a:extLst>
          </p:cNvPr>
          <p:cNvCxnSpPr>
            <a:cxnSpLocks/>
          </p:cNvCxnSpPr>
          <p:nvPr/>
        </p:nvCxnSpPr>
        <p:spPr>
          <a:xfrm rot="10800000">
            <a:off x="5216231" y="3426086"/>
            <a:ext cx="1345756" cy="156732"/>
          </a:xfrm>
          <a:prstGeom prst="bentConnector3">
            <a:avLst>
              <a:gd name="adj1" fmla="val 42316"/>
            </a:avLst>
          </a:prstGeom>
          <a:ln>
            <a:prstDash val="dashDot"/>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2" name="Picture 211">
            <a:extLst>
              <a:ext uri="{FF2B5EF4-FFF2-40B4-BE49-F238E27FC236}">
                <a16:creationId xmlns:a16="http://schemas.microsoft.com/office/drawing/2014/main" id="{756F78F5-FC44-A033-13B0-EC98685E6ED3}"/>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618773" y="3170515"/>
            <a:ext cx="230665" cy="254411"/>
          </a:xfrm>
          <a:prstGeom prst="rect">
            <a:avLst/>
          </a:prstGeom>
        </p:spPr>
      </p:pic>
      <p:pic>
        <p:nvPicPr>
          <p:cNvPr id="213" name="Picture 212">
            <a:extLst>
              <a:ext uri="{FF2B5EF4-FFF2-40B4-BE49-F238E27FC236}">
                <a16:creationId xmlns:a16="http://schemas.microsoft.com/office/drawing/2014/main" id="{E10DDA27-23B5-5919-79BE-E22EFA29D1D6}"/>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889282" y="3188848"/>
            <a:ext cx="204259" cy="205028"/>
          </a:xfrm>
          <a:prstGeom prst="rect">
            <a:avLst/>
          </a:prstGeom>
        </p:spPr>
      </p:pic>
      <p:pic>
        <p:nvPicPr>
          <p:cNvPr id="214" name="Picture 213" descr="Icon&#10;&#10;Description automatically generated">
            <a:extLst>
              <a:ext uri="{FF2B5EF4-FFF2-40B4-BE49-F238E27FC236}">
                <a16:creationId xmlns:a16="http://schemas.microsoft.com/office/drawing/2014/main" id="{8D042316-E5E1-9FEF-871C-4108BF8E8373}"/>
              </a:ext>
            </a:extLst>
          </p:cNvPr>
          <p:cNvPicPr>
            <a:picLocks noChangeAspect="1"/>
          </p:cNvPicPr>
          <p:nvPr/>
        </p:nvPicPr>
        <p:blipFill rotWithShape="1">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rcRect l="27136" r="26607"/>
          <a:stretch/>
        </p:blipFill>
        <p:spPr>
          <a:xfrm>
            <a:off x="1375489" y="3170515"/>
            <a:ext cx="212956" cy="241695"/>
          </a:xfrm>
          <a:prstGeom prst="rect">
            <a:avLst/>
          </a:prstGeom>
        </p:spPr>
      </p:pic>
      <p:cxnSp>
        <p:nvCxnSpPr>
          <p:cNvPr id="215" name="Straight Arrow Connector 214">
            <a:extLst>
              <a:ext uri="{FF2B5EF4-FFF2-40B4-BE49-F238E27FC236}">
                <a16:creationId xmlns:a16="http://schemas.microsoft.com/office/drawing/2014/main" id="{DA3312A3-65B1-3764-0860-8731D899DCE2}"/>
              </a:ext>
            </a:extLst>
          </p:cNvPr>
          <p:cNvCxnSpPr>
            <a:cxnSpLocks/>
          </p:cNvCxnSpPr>
          <p:nvPr/>
        </p:nvCxnSpPr>
        <p:spPr>
          <a:xfrm flipV="1">
            <a:off x="2104181" y="3272880"/>
            <a:ext cx="2477368" cy="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8" name="Graphic 234">
            <a:extLst>
              <a:ext uri="{FF2B5EF4-FFF2-40B4-BE49-F238E27FC236}">
                <a16:creationId xmlns:a16="http://schemas.microsoft.com/office/drawing/2014/main" id="{8234C716-751E-6442-154A-104A73434DCF}"/>
              </a:ext>
            </a:extLst>
          </p:cNvPr>
          <p:cNvPicPr>
            <a:picLocks noChangeAspect="1"/>
          </p:cNvPicPr>
          <p:nvPr/>
        </p:nvPicPr>
        <p:blipFill rotWithShape="1">
          <a:blip r:embed="rId34">
            <a:extLst>
              <a:ext uri="{96DAC541-7B7A-43D3-8B79-37D633B846F1}">
                <asvg:svgBlip xmlns:asvg="http://schemas.microsoft.com/office/drawing/2016/SVG/main" r:embed="rId35"/>
              </a:ext>
            </a:extLst>
          </a:blip>
          <a:srcRect l="-2453" r="-2453"/>
          <a:stretch/>
        </p:blipFill>
        <p:spPr>
          <a:xfrm>
            <a:off x="10994726" y="2173151"/>
            <a:ext cx="506529" cy="531128"/>
          </a:xfrm>
          <a:prstGeom prst="rect">
            <a:avLst/>
          </a:prstGeom>
        </p:spPr>
      </p:pic>
      <p:pic>
        <p:nvPicPr>
          <p:cNvPr id="1030" name="Picture 6" descr="Microsoft Purview Content Hub - Erwin &amp; Data Analytics">
            <a:extLst>
              <a:ext uri="{FF2B5EF4-FFF2-40B4-BE49-F238E27FC236}">
                <a16:creationId xmlns:a16="http://schemas.microsoft.com/office/drawing/2014/main" id="{B64C0943-EF0F-2207-5D16-3FE101CE14B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036413" y="4251598"/>
            <a:ext cx="485354" cy="303346"/>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a:extLst>
              <a:ext uri="{FF2B5EF4-FFF2-40B4-BE49-F238E27FC236}">
                <a16:creationId xmlns:a16="http://schemas.microsoft.com/office/drawing/2014/main" id="{FD5769B5-CD8E-3B02-35F7-91B323D1BFBC}"/>
              </a:ext>
            </a:extLst>
          </p:cNvPr>
          <p:cNvSpPr txBox="1"/>
          <p:nvPr/>
        </p:nvSpPr>
        <p:spPr>
          <a:xfrm>
            <a:off x="10667438" y="4878563"/>
            <a:ext cx="1260474"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Governance / Catalog</a:t>
            </a:r>
          </a:p>
        </p:txBody>
      </p:sp>
      <p:cxnSp>
        <p:nvCxnSpPr>
          <p:cNvPr id="220" name="Straight Connector 219">
            <a:extLst>
              <a:ext uri="{FF2B5EF4-FFF2-40B4-BE49-F238E27FC236}">
                <a16:creationId xmlns:a16="http://schemas.microsoft.com/office/drawing/2014/main" id="{C22899B4-5470-8599-CE14-D10FE5409C96}"/>
              </a:ext>
            </a:extLst>
          </p:cNvPr>
          <p:cNvCxnSpPr>
            <a:cxnSpLocks/>
          </p:cNvCxnSpPr>
          <p:nvPr/>
        </p:nvCxnSpPr>
        <p:spPr>
          <a:xfrm flipH="1">
            <a:off x="10576614" y="4149551"/>
            <a:ext cx="1415391" cy="319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6" name="Picture 125">
            <a:extLst>
              <a:ext uri="{FF2B5EF4-FFF2-40B4-BE49-F238E27FC236}">
                <a16:creationId xmlns:a16="http://schemas.microsoft.com/office/drawing/2014/main" id="{6FC86084-6996-8025-2C5F-6AE21B18D79F}"/>
              </a:ext>
            </a:extLst>
          </p:cNvPr>
          <p:cNvPicPr>
            <a:picLocks noChangeAspect="1"/>
          </p:cNvPicPr>
          <p:nvPr/>
        </p:nvPicPr>
        <p:blipFill>
          <a:blip r:embed="rId37"/>
          <a:stretch>
            <a:fillRect/>
          </a:stretch>
        </p:blipFill>
        <p:spPr>
          <a:xfrm>
            <a:off x="460622" y="4424208"/>
            <a:ext cx="1593324" cy="1542248"/>
          </a:xfrm>
          <a:prstGeom prst="rect">
            <a:avLst/>
          </a:prstGeom>
        </p:spPr>
      </p:pic>
      <p:cxnSp>
        <p:nvCxnSpPr>
          <p:cNvPr id="236" name="Elbow Connector 286">
            <a:extLst>
              <a:ext uri="{FF2B5EF4-FFF2-40B4-BE49-F238E27FC236}">
                <a16:creationId xmlns:a16="http://schemas.microsoft.com/office/drawing/2014/main" id="{71045386-A6F0-E6ED-48A1-396BBE38520F}"/>
              </a:ext>
            </a:extLst>
          </p:cNvPr>
          <p:cNvCxnSpPr>
            <a:cxnSpLocks/>
          </p:cNvCxnSpPr>
          <p:nvPr/>
        </p:nvCxnSpPr>
        <p:spPr>
          <a:xfrm rot="10800000">
            <a:off x="1734106" y="3452662"/>
            <a:ext cx="821964" cy="188163"/>
          </a:xfrm>
          <a:prstGeom prst="bentConnector2">
            <a:avLst/>
          </a:prstGeom>
          <a:ln>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25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White bkgrnd master">
  <a:themeElements>
    <a:clrScheme name="Custom 1">
      <a:dk1>
        <a:sysClr val="windowText" lastClr="000000"/>
      </a:dk1>
      <a:lt1>
        <a:sysClr val="window" lastClr="FFFFFF"/>
      </a:lt1>
      <a:dk2>
        <a:srgbClr val="004C4C"/>
      </a:dk2>
      <a:lt2>
        <a:srgbClr val="FFFFFF"/>
      </a:lt2>
      <a:accent1>
        <a:srgbClr val="009999"/>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FEF5E424-8FD0-4E1D-80B2-EEF7D0484FC5}"/>
    </a:ext>
  </a:extLst>
</a:theme>
</file>

<file path=ppt/theme/theme2.xml><?xml version="1.0" encoding="utf-8"?>
<a:theme xmlns:a="http://schemas.openxmlformats.org/drawingml/2006/main" name="Blu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BD18B8B9-D372-4514-8E21-5034DE6CE1D8}"/>
    </a:ext>
  </a:extLst>
</a:theme>
</file>

<file path=ppt/theme/theme3.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1380</Words>
  <Application>Microsoft Office PowerPoint</Application>
  <PresentationFormat>Widescreen</PresentationFormat>
  <Paragraphs>275</Paragraphs>
  <Slides>21</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Arial Black</vt:lpstr>
      <vt:lpstr>Calibri</vt:lpstr>
      <vt:lpstr>Segoe UI</vt:lpstr>
      <vt:lpstr>Segoe UI Semibold</vt:lpstr>
      <vt:lpstr>Wingdings</vt:lpstr>
      <vt:lpstr>White bkgrnd master</vt:lpstr>
      <vt:lpstr>Blue bkgrnd master</vt:lpstr>
      <vt:lpstr>Empowering Enterprises with Microsoft Fabric   The Ultimate Analytics Solution for Onelake &amp; Lakehouse</vt:lpstr>
      <vt:lpstr>Sponsors – Thank you</vt:lpstr>
      <vt:lpstr>Nagaraj Sengodan  </vt:lpstr>
      <vt:lpstr>Introduction</vt:lpstr>
      <vt:lpstr>Complexity of Enterprise Data Platform</vt:lpstr>
      <vt:lpstr>Architecture Complexities</vt:lpstr>
      <vt:lpstr>Unified Analytics</vt:lpstr>
      <vt:lpstr>MS FABRIC</vt:lpstr>
      <vt:lpstr>Simplified Architecture</vt:lpstr>
      <vt:lpstr>Q &amp; A</vt:lpstr>
      <vt:lpstr>Thank You…</vt:lpstr>
      <vt:lpstr>Appendix</vt:lpstr>
      <vt:lpstr>OneLake</vt:lpstr>
      <vt:lpstr>Data Factory</vt:lpstr>
      <vt:lpstr>Data Engineering</vt:lpstr>
      <vt:lpstr>Data Science</vt:lpstr>
      <vt:lpstr>Data Warehouse</vt:lpstr>
      <vt:lpstr>Real Time Analytics</vt:lpstr>
      <vt:lpstr>Power BI</vt:lpstr>
      <vt:lpstr>Data Activator</vt:lpstr>
      <vt:lpstr>Data Mesh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2023-02-06T17:03:38Z</dcterms:created>
  <dcterms:modified xsi:type="dcterms:W3CDTF">2023-09-27T20:59:41Z</dcterms:modified>
</cp:coreProperties>
</file>